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>
        <p:scale>
          <a:sx n="60" d="100"/>
          <a:sy n="60" d="100"/>
        </p:scale>
        <p:origin x="-78" y="-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Days Per Discharge</a:t>
            </a:r>
          </a:p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3Q2015 – 2Q2016</a:t>
            </a:r>
          </a:p>
        </c:rich>
      </c:tx>
      <c:layout>
        <c:manualLayout>
          <c:xMode val="edge"/>
          <c:yMode val="edge"/>
          <c:x val="0.390081938976378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2185162401574803E-2"/>
          <c:y val="0.1055508670305815"/>
          <c:w val="0.92687733759842517"/>
          <c:h val="0.767486542354420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Alzheimers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Days/ Discharge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134.05000000000001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Cancer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Days/ Discharge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49.87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Cardiac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Days/ Discharge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92.66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Diabetes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Days/ Discharge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90.6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Kidney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Days/ Discharge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39.270000000000003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Nervous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Days/ Discharge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97.5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1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Days/ Discharge</c:v>
                </c:pt>
              </c:strCache>
            </c:strRef>
          </c:cat>
          <c:val>
            <c:numRef>
              <c:f>Sheet1!$H$2</c:f>
              <c:numCache>
                <c:formatCode>General</c:formatCode>
                <c:ptCount val="1"/>
                <c:pt idx="0">
                  <c:v>50.21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Respiratory</c:v>
                </c:pt>
              </c:strCache>
            </c:strRef>
          </c:tx>
          <c:spPr>
            <a:solidFill>
              <a:schemeClr val="accent2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Days/ Discharge</c:v>
                </c:pt>
              </c:strCache>
            </c:strRef>
          </c:cat>
          <c:val>
            <c:numRef>
              <c:f>Sheet1!$I$2</c:f>
              <c:numCache>
                <c:formatCode>General</c:formatCode>
                <c:ptCount val="1"/>
                <c:pt idx="0">
                  <c:v>103.41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3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Days/ Discharge</c:v>
                </c:pt>
              </c:strCache>
            </c:strRef>
          </c:cat>
          <c:val>
            <c:numRef>
              <c:f>Sheet1!$J$2</c:f>
              <c:numCache>
                <c:formatCode>General</c:formatCode>
                <c:ptCount val="1"/>
                <c:pt idx="0">
                  <c:v>81.569999999999993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75924992"/>
        <c:axId val="67393152"/>
      </c:barChart>
      <c:catAx>
        <c:axId val="75924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93152"/>
        <c:crosses val="autoZero"/>
        <c:auto val="1"/>
        <c:lblAlgn val="ctr"/>
        <c:lblOffset val="100"/>
        <c:noMultiLvlLbl val="0"/>
      </c:catAx>
      <c:valAx>
        <c:axId val="6739315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5924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 smtClean="0"/>
              <a:t>% Live Deaths</a:t>
            </a:r>
            <a:endParaRPr lang="en-US" sz="2400" dirty="0"/>
          </a:p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/>
              <a:t>3Q2015 – 2Q2016</a:t>
            </a:r>
          </a:p>
        </c:rich>
      </c:tx>
      <c:layout>
        <c:manualLayout>
          <c:xMode val="edge"/>
          <c:yMode val="edge"/>
          <c:x val="0.390081938976378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2185162401574803E-2"/>
          <c:y val="0.1055508670305815"/>
          <c:w val="0.92687733759842517"/>
          <c:h val="0.767486542354420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Alzheimers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% Live Deaths</c:v>
                </c:pt>
              </c:strCache>
            </c:strRef>
          </c:cat>
          <c:val>
            <c:numRef>
              <c:f>Sheet1!$B$2</c:f>
              <c:numCache>
                <c:formatCode>0.00%</c:formatCode>
                <c:ptCount val="1"/>
                <c:pt idx="0">
                  <c:v>0.217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Cancer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% Live Deaths</c:v>
                </c:pt>
              </c:strCache>
            </c:strRef>
          </c:cat>
          <c:val>
            <c:numRef>
              <c:f>Sheet1!$C$2</c:f>
              <c:numCache>
                <c:formatCode>0.00%</c:formatCode>
                <c:ptCount val="1"/>
                <c:pt idx="0">
                  <c:v>0.11700000000000001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Cardiac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% Live Deaths</c:v>
                </c:pt>
              </c:strCache>
            </c:strRef>
          </c:cat>
          <c:val>
            <c:numRef>
              <c:f>Sheet1!$D$2</c:f>
              <c:numCache>
                <c:formatCode>0%</c:formatCode>
                <c:ptCount val="1"/>
                <c:pt idx="0">
                  <c:v>0.21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Diabetes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% Live Deaths</c:v>
                </c:pt>
              </c:strCache>
            </c:strRef>
          </c:cat>
          <c:val>
            <c:numRef>
              <c:f>Sheet1!$E$2</c:f>
              <c:numCache>
                <c:formatCode>0.00%</c:formatCode>
                <c:ptCount val="1"/>
                <c:pt idx="0">
                  <c:v>0.20499999999999999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Kidney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% Live Deaths</c:v>
                </c:pt>
              </c:strCache>
            </c:strRef>
          </c:cat>
          <c:val>
            <c:numRef>
              <c:f>Sheet1!$F$2</c:f>
              <c:numCache>
                <c:formatCode>0.00%</c:formatCode>
                <c:ptCount val="1"/>
                <c:pt idx="0">
                  <c:v>0.123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Nervous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% Live Deaths</c:v>
                </c:pt>
              </c:strCache>
            </c:strRef>
          </c:cat>
          <c:val>
            <c:numRef>
              <c:f>Sheet1!$G$2</c:f>
              <c:numCache>
                <c:formatCode>0.00%</c:formatCode>
                <c:ptCount val="1"/>
                <c:pt idx="0">
                  <c:v>0.18099999999999999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1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% Live Deaths</c:v>
                </c:pt>
              </c:strCache>
            </c:strRef>
          </c:cat>
          <c:val>
            <c:numRef>
              <c:f>Sheet1!$H$2</c:f>
              <c:numCache>
                <c:formatCode>0.00%</c:formatCode>
                <c:ptCount val="1"/>
                <c:pt idx="0">
                  <c:v>0.123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Respiratory</c:v>
                </c:pt>
              </c:strCache>
            </c:strRef>
          </c:tx>
          <c:spPr>
            <a:solidFill>
              <a:schemeClr val="accent2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% Live Deaths</c:v>
                </c:pt>
              </c:strCache>
            </c:strRef>
          </c:cat>
          <c:val>
            <c:numRef>
              <c:f>Sheet1!$I$2</c:f>
              <c:numCache>
                <c:formatCode>0.00%</c:formatCode>
                <c:ptCount val="1"/>
                <c:pt idx="0">
                  <c:v>0.24299999999999999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3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% Live Deaths</c:v>
                </c:pt>
              </c:strCache>
            </c:strRef>
          </c:cat>
          <c:val>
            <c:numRef>
              <c:f>Sheet1!$J$2</c:f>
              <c:numCache>
                <c:formatCode>0%</c:formatCode>
                <c:ptCount val="1"/>
                <c:pt idx="0">
                  <c:v>0.17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3900032"/>
        <c:axId val="33442624"/>
      </c:barChart>
      <c:catAx>
        <c:axId val="33900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442624"/>
        <c:crosses val="autoZero"/>
        <c:auto val="1"/>
        <c:lblAlgn val="ctr"/>
        <c:lblOffset val="100"/>
        <c:noMultiLvlLbl val="0"/>
      </c:catAx>
      <c:valAx>
        <c:axId val="3344262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33900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% of Hospice Days v. % of Hospice Deaths</a:t>
            </a:r>
            <a:endParaRPr lang="en-US" dirty="0"/>
          </a:p>
          <a:p>
            <a:pPr algn="ctr"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3Q2015 – 2Q2016</a:t>
            </a:r>
          </a:p>
        </c:rich>
      </c:tx>
      <c:layout>
        <c:manualLayout>
          <c:xMode val="edge"/>
          <c:yMode val="edge"/>
          <c:x val="0.26970110873919972"/>
          <c:y val="5.6689342403628117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2185162401574803E-2"/>
          <c:y val="0.1055508670305815"/>
          <c:w val="0.92687733759842517"/>
          <c:h val="0.7674865423544203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Alzheimers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% Days</c:v>
                </c:pt>
                <c:pt idx="1">
                  <c:v>% Deaths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0.27100000000000002</c:v>
                </c:pt>
                <c:pt idx="1">
                  <c:v>0.155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Cancer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-1.4861828295096072E-3"/>
                  <c:y val="-7.095541628725049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4861828295096617E-3"/>
                  <c:y val="-1.782292094440575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% Days</c:v>
                </c:pt>
                <c:pt idx="1">
                  <c:v>% Deaths</c:v>
                </c:pt>
              </c:strCache>
            </c:strRef>
          </c:cat>
          <c:val>
            <c:numRef>
              <c:f>Sheet1!$C$2:$C$3</c:f>
              <c:numCache>
                <c:formatCode>0.00%</c:formatCode>
                <c:ptCount val="2"/>
                <c:pt idx="0">
                  <c:v>0.182</c:v>
                </c:pt>
                <c:pt idx="1">
                  <c:v>0.316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Cardiac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-1.4861828295096072E-3"/>
                  <c:y val="4.765624535028359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2.0131412144903528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% Days</c:v>
                </c:pt>
                <c:pt idx="1">
                  <c:v>% Deaths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 formatCode="0.00%">
                  <c:v>0.20399999999999999</c:v>
                </c:pt>
                <c:pt idx="1">
                  <c:v>0.17100000000000001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Diabetes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0.17091102539359862"/>
                  <c:y val="7.87624761190565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7239720822310811"/>
                  <c:y val="6.703386713186766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4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% Days</c:v>
                </c:pt>
                <c:pt idx="1">
                  <c:v>% Deaths</c:v>
                </c:pt>
              </c:strCache>
            </c:strRef>
          </c:cat>
          <c:val>
            <c:numRef>
              <c:f>Sheet1!$E$2:$E$3</c:f>
              <c:numCache>
                <c:formatCode>0.00%</c:formatCode>
                <c:ptCount val="2"/>
                <c:pt idx="0">
                  <c:v>1.7000000000000001E-2</c:v>
                </c:pt>
                <c:pt idx="1">
                  <c:v>1.4999999999999999E-2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Kidney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0.17091102539359862"/>
                  <c:y val="-1.04097106909256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7239720822310811"/>
                  <c:y val="-9.3788896783348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% Days</c:v>
                </c:pt>
                <c:pt idx="1">
                  <c:v>% Deaths</c:v>
                </c:pt>
              </c:strCache>
            </c:strRef>
          </c:cat>
          <c:val>
            <c:numRef>
              <c:f>Sheet1!$F$2:$F$3</c:f>
              <c:numCache>
                <c:formatCode>0.00%</c:formatCode>
                <c:ptCount val="2"/>
                <c:pt idx="0">
                  <c:v>2.1000000000000001E-2</c:v>
                </c:pt>
                <c:pt idx="1">
                  <c:v>4.7E-2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Nervous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6.854202748465965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9723656590189963E-3"/>
                  <c:y val="3.253908737598276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% Days</c:v>
                </c:pt>
                <c:pt idx="1">
                  <c:v>% Deaths</c:v>
                </c:pt>
              </c:strCache>
            </c:strRef>
          </c:cat>
          <c:val>
            <c:numRef>
              <c:f>Sheet1!$G$2:$G$3</c:f>
              <c:numCache>
                <c:formatCode>0.00%</c:formatCode>
                <c:ptCount val="2"/>
                <c:pt idx="0">
                  <c:v>0.153</c:v>
                </c:pt>
                <c:pt idx="1">
                  <c:v>0.126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1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-1.048678439004648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% Days</c:v>
                </c:pt>
                <c:pt idx="1">
                  <c:v>% Deaths</c:v>
                </c:pt>
              </c:strCache>
            </c:strRef>
          </c:cat>
          <c:val>
            <c:numRef>
              <c:f>Sheet1!$H$2:$H$3</c:f>
              <c:numCache>
                <c:formatCode>0.00%</c:formatCode>
                <c:ptCount val="2"/>
                <c:pt idx="0">
                  <c:v>6.0999999999999999E-2</c:v>
                </c:pt>
                <c:pt idx="1">
                  <c:v>0.104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Respiratory</c:v>
                </c:pt>
              </c:strCache>
            </c:strRef>
          </c:tx>
          <c:spPr>
            <a:solidFill>
              <a:schemeClr val="accent2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% Days</c:v>
                </c:pt>
                <c:pt idx="1">
                  <c:v>% Deaths</c:v>
                </c:pt>
              </c:strCache>
            </c:strRef>
          </c:cat>
          <c:val>
            <c:numRef>
              <c:f>Sheet1!$I$2:$I$3</c:f>
              <c:numCache>
                <c:formatCode>0.00%</c:formatCode>
                <c:ptCount val="2"/>
                <c:pt idx="0">
                  <c:v>9.1999999999999998E-2</c:v>
                </c:pt>
                <c:pt idx="1">
                  <c:v>6.6000000000000003E-2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34009600"/>
        <c:axId val="33445504"/>
      </c:barChart>
      <c:catAx>
        <c:axId val="34009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445504"/>
        <c:crosses val="autoZero"/>
        <c:auto val="1"/>
        <c:lblAlgn val="ctr"/>
        <c:lblOffset val="100"/>
        <c:noMultiLvlLbl val="0"/>
      </c:catAx>
      <c:valAx>
        <c:axId val="3344550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3400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94B5E-85D2-4882-BAF1-A10F8F719E02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E4877-82DD-4D3E-BC7C-5367FB233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084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CE4877-82DD-4D3E-BC7C-5367FB233C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57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15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004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42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473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61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94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283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16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54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011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213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C778C-9BB0-4B0D-A3C8-25ACF8DC5C23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5532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4141568693"/>
              </p:ext>
            </p:extLst>
          </p:nvPr>
        </p:nvGraphicFramePr>
        <p:xfrm>
          <a:off x="2549338" y="968686"/>
          <a:ext cx="8128000" cy="5709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23" y="0"/>
            <a:ext cx="2428315" cy="171699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59080" y="5940014"/>
            <a:ext cx="1846980" cy="73866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Source: </a:t>
            </a:r>
          </a:p>
          <a:p>
            <a:r>
              <a:rPr lang="en-US" sz="1400" b="1" dirty="0" smtClean="0"/>
              <a:t>Medicare Claims Data </a:t>
            </a:r>
          </a:p>
          <a:p>
            <a:r>
              <a:rPr lang="en-US" sz="1400" b="1" dirty="0" smtClean="0"/>
              <a:t>2015 - 2016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83379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562659781"/>
              </p:ext>
            </p:extLst>
          </p:nvPr>
        </p:nvGraphicFramePr>
        <p:xfrm>
          <a:off x="2549338" y="968686"/>
          <a:ext cx="8128000" cy="5709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23" y="0"/>
            <a:ext cx="2428315" cy="17169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9080" y="5940014"/>
            <a:ext cx="1846980" cy="73866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Source: </a:t>
            </a:r>
          </a:p>
          <a:p>
            <a:r>
              <a:rPr lang="en-US" sz="1400" b="1" dirty="0" smtClean="0"/>
              <a:t>Medicare Claims Data </a:t>
            </a:r>
          </a:p>
          <a:p>
            <a:r>
              <a:rPr lang="en-US" sz="1400" b="1" dirty="0" smtClean="0"/>
              <a:t>2015 - 2016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95416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938623612"/>
              </p:ext>
            </p:extLst>
          </p:nvPr>
        </p:nvGraphicFramePr>
        <p:xfrm>
          <a:off x="2549338" y="90310"/>
          <a:ext cx="8545382" cy="6630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59080" y="5940014"/>
            <a:ext cx="1846980" cy="73866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Source: </a:t>
            </a:r>
          </a:p>
          <a:p>
            <a:r>
              <a:rPr lang="en-US" sz="1400" b="1" dirty="0" smtClean="0"/>
              <a:t>Medicare Claims Data </a:t>
            </a:r>
          </a:p>
          <a:p>
            <a:r>
              <a:rPr lang="en-US" sz="1400" b="1" dirty="0" smtClean="0"/>
              <a:t>2015 - 2016</a:t>
            </a:r>
            <a:endParaRPr lang="en-US" sz="140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23" y="0"/>
            <a:ext cx="2428315" cy="171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67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72</Words>
  <Application>Microsoft Office PowerPoint</Application>
  <PresentationFormat>Custom</PresentationFormat>
  <Paragraphs>27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Cindy Cluett</dc:creator>
  <cp:lastModifiedBy>William A. Dombi</cp:lastModifiedBy>
  <cp:revision>9</cp:revision>
  <dcterms:created xsi:type="dcterms:W3CDTF">2017-01-16T20:25:37Z</dcterms:created>
  <dcterms:modified xsi:type="dcterms:W3CDTF">2017-01-18T21:44:14Z</dcterms:modified>
</cp:coreProperties>
</file>