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56" r:id="rId6"/>
    <p:sldId id="261" r:id="rId7"/>
    <p:sldId id="339" r:id="rId8"/>
    <p:sldId id="350" r:id="rId9"/>
    <p:sldId id="361" r:id="rId10"/>
    <p:sldId id="33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154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CA12F-B577-4521-91DC-2ECF4DB82B3E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B4CA-ED18-481C-AAE3-5D7E92380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426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CA12F-B577-4521-91DC-2ECF4DB82B3E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B4CA-ED18-481C-AAE3-5D7E92380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30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CA12F-B577-4521-91DC-2ECF4DB82B3E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B4CA-ED18-481C-AAE3-5D7E92380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982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CA12F-B577-4521-91DC-2ECF4DB82B3E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B4CA-ED18-481C-AAE3-5D7E92380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694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CA12F-B577-4521-91DC-2ECF4DB82B3E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B4CA-ED18-481C-AAE3-5D7E92380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845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CA12F-B577-4521-91DC-2ECF4DB82B3E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B4CA-ED18-481C-AAE3-5D7E92380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669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CA12F-B577-4521-91DC-2ECF4DB82B3E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B4CA-ED18-481C-AAE3-5D7E92380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660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CA12F-B577-4521-91DC-2ECF4DB82B3E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B4CA-ED18-481C-AAE3-5D7E92380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CA12F-B577-4521-91DC-2ECF4DB82B3E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B4CA-ED18-481C-AAE3-5D7E92380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87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CA12F-B577-4521-91DC-2ECF4DB82B3E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B4CA-ED18-481C-AAE3-5D7E92380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877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CA12F-B577-4521-91DC-2ECF4DB82B3E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B4CA-ED18-481C-AAE3-5D7E92380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78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CA12F-B577-4521-91DC-2ECF4DB82B3E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7B4CA-ED18-481C-AAE3-5D7E92380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141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447800"/>
            <a:ext cx="7924800" cy="43434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latin typeface="Palatino Linotype" pitchFamily="18" charset="0"/>
              </a:rPr>
              <a:t>HHFMA Update with the Experts</a:t>
            </a:r>
          </a:p>
          <a:p>
            <a:r>
              <a:rPr lang="en-US" b="1" dirty="0" smtClean="0">
                <a:latin typeface="Palatino Linotype" pitchFamily="18" charset="0"/>
              </a:rPr>
              <a:t>Benchmark </a:t>
            </a:r>
            <a:r>
              <a:rPr lang="en-US" b="1" dirty="0">
                <a:latin typeface="Palatino Linotype" pitchFamily="18" charset="0"/>
              </a:rPr>
              <a:t>of the Month:</a:t>
            </a:r>
          </a:p>
          <a:p>
            <a:endParaRPr lang="en-US" b="1" dirty="0">
              <a:latin typeface="Palatino Linotype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b="1" dirty="0">
                <a:latin typeface="Palatino Linotype" pitchFamily="18" charset="0"/>
              </a:rPr>
              <a:t>Days to </a:t>
            </a:r>
            <a:r>
              <a:rPr lang="en-US" b="1" dirty="0" smtClean="0">
                <a:latin typeface="Palatino Linotype" pitchFamily="18" charset="0"/>
              </a:rPr>
              <a:t>RAP/Final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b="1" dirty="0" smtClean="0">
                <a:latin typeface="Palatino Linotype" pitchFamily="18" charset="0"/>
              </a:rPr>
              <a:t>Staff Productivity</a:t>
            </a:r>
            <a:endParaRPr lang="en-US" b="1" dirty="0">
              <a:latin typeface="Palatino Linotype" pitchFamily="18" charset="0"/>
            </a:endParaRPr>
          </a:p>
          <a:p>
            <a:pPr algn="l"/>
            <a:endParaRPr lang="en-US" b="1" dirty="0">
              <a:latin typeface="Palatino Linotype" pitchFamily="18" charset="0"/>
            </a:endParaRPr>
          </a:p>
          <a:p>
            <a:endParaRPr lang="en-US" b="1" dirty="0">
              <a:latin typeface="Palatino Linotype" pitchFamily="18" charset="0"/>
            </a:endParaRPr>
          </a:p>
          <a:p>
            <a:r>
              <a:rPr lang="en-US" b="1" dirty="0" smtClean="0">
                <a:latin typeface="Palatino Linotype" panose="02040502050505030304" pitchFamily="18" charset="0"/>
              </a:rPr>
              <a:t>November 21, </a:t>
            </a:r>
            <a:r>
              <a:rPr lang="en-US" b="1" dirty="0">
                <a:latin typeface="Palatino Linotype" panose="02040502050505030304" pitchFamily="18" charset="0"/>
              </a:rPr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3836506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Productivity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058150" cy="4194572"/>
          </a:xfrm>
        </p:spPr>
        <p:txBody>
          <a:bodyPr>
            <a:normAutofit/>
          </a:bodyPr>
          <a:lstStyle/>
          <a:p>
            <a:pPr marL="289322" indent="-257175">
              <a:lnSpc>
                <a:spcPct val="70000"/>
              </a:lnSpc>
            </a:pPr>
            <a:r>
              <a:rPr lang="en-US" sz="2325" b="1" dirty="0">
                <a:solidFill>
                  <a:srgbClr val="595959"/>
                </a:solidFill>
              </a:rPr>
              <a:t>What are the pitfalls of increasing productivity?</a:t>
            </a:r>
          </a:p>
          <a:p>
            <a:pPr marL="867966" lvl="1" indent="-257175">
              <a:lnSpc>
                <a:spcPct val="70000"/>
              </a:lnSpc>
            </a:pPr>
            <a:r>
              <a:rPr lang="en-US" sz="2325" b="1" dirty="0">
                <a:solidFill>
                  <a:srgbClr val="595959"/>
                </a:solidFill>
              </a:rPr>
              <a:t>Incentives which reward the number of visits without considering outcomes</a:t>
            </a:r>
          </a:p>
          <a:p>
            <a:pPr marL="867966" lvl="1" indent="-257175">
              <a:lnSpc>
                <a:spcPct val="70000"/>
              </a:lnSpc>
            </a:pPr>
            <a:r>
              <a:rPr lang="en-US" sz="2325" b="1" dirty="0">
                <a:solidFill>
                  <a:srgbClr val="595959"/>
                </a:solidFill>
              </a:rPr>
              <a:t>Cutting corners on patient care</a:t>
            </a:r>
          </a:p>
          <a:p>
            <a:pPr marL="867966" lvl="1" indent="-257175">
              <a:lnSpc>
                <a:spcPct val="70000"/>
              </a:lnSpc>
            </a:pPr>
            <a:r>
              <a:rPr lang="en-US" sz="2325" b="1" dirty="0">
                <a:solidFill>
                  <a:srgbClr val="595959"/>
                </a:solidFill>
              </a:rPr>
              <a:t>Increased need for care</a:t>
            </a:r>
          </a:p>
          <a:p>
            <a:pPr marL="867966" lvl="1" indent="-257175">
              <a:lnSpc>
                <a:spcPct val="70000"/>
              </a:lnSpc>
            </a:pPr>
            <a:r>
              <a:rPr lang="en-US" sz="2325" b="1" dirty="0">
                <a:solidFill>
                  <a:srgbClr val="595959"/>
                </a:solidFill>
              </a:rPr>
              <a:t>Readmissions to home care</a:t>
            </a:r>
          </a:p>
          <a:p>
            <a:pPr marL="867966" lvl="1" indent="-257175">
              <a:lnSpc>
                <a:spcPct val="70000"/>
              </a:lnSpc>
            </a:pPr>
            <a:r>
              <a:rPr lang="en-US" sz="2325" b="1" dirty="0">
                <a:solidFill>
                  <a:srgbClr val="595959"/>
                </a:solidFill>
              </a:rPr>
              <a:t>Re-hospitalizations</a:t>
            </a:r>
          </a:p>
          <a:p>
            <a:pPr marL="867966" lvl="1" indent="-257175">
              <a:lnSpc>
                <a:spcPct val="70000"/>
              </a:lnSpc>
            </a:pPr>
            <a:r>
              <a:rPr lang="en-US" sz="2325" b="1" dirty="0">
                <a:solidFill>
                  <a:srgbClr val="595959"/>
                </a:solidFill>
              </a:rPr>
              <a:t>Emergency room visits</a:t>
            </a:r>
          </a:p>
          <a:p>
            <a:pPr marL="867966" lvl="1" indent="-257175">
              <a:lnSpc>
                <a:spcPct val="70000"/>
              </a:lnSpc>
            </a:pPr>
            <a:r>
              <a:rPr lang="en-US" sz="2325" b="1" dirty="0">
                <a:solidFill>
                  <a:srgbClr val="595959"/>
                </a:solidFill>
              </a:rPr>
              <a:t>Late documentation and unclosed visits</a:t>
            </a:r>
          </a:p>
          <a:p>
            <a:pPr marL="867966" lvl="1" indent="-257175">
              <a:lnSpc>
                <a:spcPct val="70000"/>
              </a:lnSpc>
            </a:pPr>
            <a:r>
              <a:rPr lang="en-US" sz="2325" b="1" dirty="0">
                <a:solidFill>
                  <a:srgbClr val="595959"/>
                </a:solidFill>
              </a:rPr>
              <a:t>Impact on patient or consumer satisfaction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83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91439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Palatino Linotype" panose="02040502050505030304" pitchFamily="18" charset="0"/>
              </a:rPr>
              <a:t>Benchmark Summary</a:t>
            </a:r>
            <a:br>
              <a:rPr lang="en-US" b="1" dirty="0">
                <a:latin typeface="Palatino Linotype" panose="02040502050505030304" pitchFamily="18" charset="0"/>
              </a:rPr>
            </a:br>
            <a:r>
              <a:rPr lang="en-US" b="1" dirty="0">
                <a:latin typeface="Palatino Linotype" panose="02040502050505030304" pitchFamily="18" charset="0"/>
              </a:rPr>
              <a:t>Days to RAP/Final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76400"/>
            <a:ext cx="7924800" cy="43434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dirty="0">
                <a:latin typeface="Palatino Linotype" panose="02040502050505030304" pitchFamily="18" charset="0"/>
              </a:rPr>
              <a:t>National Benchmark – 485 agencies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dirty="0">
                <a:latin typeface="Palatino Linotype" panose="02040502050505030304" pitchFamily="18" charset="0"/>
              </a:rPr>
              <a:t>Home Health Medicare only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dirty="0">
                <a:latin typeface="Palatino Linotype" panose="02040502050505030304" pitchFamily="18" charset="0"/>
              </a:rPr>
              <a:t>Calculation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b="1" dirty="0">
                <a:latin typeface="Palatino Linotype" panose="02040502050505030304" pitchFamily="18" charset="0"/>
              </a:rPr>
              <a:t>Days to RAP – number of days between episode start date and RAP billed date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b="1" dirty="0">
                <a:latin typeface="Palatino Linotype" panose="02040502050505030304" pitchFamily="18" charset="0"/>
              </a:rPr>
              <a:t>Days to Final – number of days between end of episode and final claim billed date</a:t>
            </a:r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64773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914399"/>
          </a:xfrm>
        </p:spPr>
        <p:txBody>
          <a:bodyPr>
            <a:normAutofit/>
          </a:bodyPr>
          <a:lstStyle/>
          <a:p>
            <a:r>
              <a:rPr lang="en-US" dirty="0">
                <a:latin typeface="Palatino Linotype" panose="02040502050505030304" pitchFamily="18" charset="0"/>
              </a:rPr>
              <a:t>Benchmark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76400"/>
            <a:ext cx="8305800" cy="4343400"/>
          </a:xfrm>
        </p:spPr>
        <p:txBody>
          <a:bodyPr>
            <a:normAutofit/>
          </a:bodyPr>
          <a:lstStyle/>
          <a:p>
            <a:pPr marL="457200" lvl="2" indent="-342900" algn="l">
              <a:buFont typeface="Arial" panose="020B0604020202020204" pitchFamily="34" charset="0"/>
              <a:buChar char="•"/>
            </a:pPr>
            <a:r>
              <a:rPr lang="en-US" sz="3200" b="1" dirty="0">
                <a:latin typeface="Palatino Linotype" pitchFamily="18" charset="0"/>
              </a:rPr>
              <a:t>Industry Benchmarks (as of 12/31/17)</a:t>
            </a:r>
          </a:p>
          <a:p>
            <a:pPr marL="457200" lvl="2" indent="-342900" algn="l">
              <a:buFont typeface="Arial" panose="020B0604020202020204" pitchFamily="34" charset="0"/>
              <a:buChar char="•"/>
            </a:pPr>
            <a:endParaRPr lang="en-US" sz="3200" b="1" dirty="0">
              <a:latin typeface="Palatino Linotype" pitchFamily="18" charset="0"/>
            </a:endParaRPr>
          </a:p>
          <a:p>
            <a:pPr marL="914400" lvl="3" indent="-342900" algn="l">
              <a:buFont typeface="Arial" panose="020B0604020202020204" pitchFamily="34" charset="0"/>
              <a:buChar char="•"/>
            </a:pPr>
            <a:r>
              <a:rPr lang="en-US" sz="3200" b="1" dirty="0">
                <a:latin typeface="Palatino Linotype" pitchFamily="18" charset="0"/>
              </a:rPr>
              <a:t>Days to RAP – 10 days</a:t>
            </a:r>
          </a:p>
          <a:p>
            <a:pPr marL="914400" lvl="3" indent="-342900" algn="l">
              <a:buFont typeface="Arial" panose="020B0604020202020204" pitchFamily="34" charset="0"/>
              <a:buChar char="•"/>
            </a:pPr>
            <a:endParaRPr lang="en-US" sz="3200" b="1" dirty="0">
              <a:latin typeface="Palatino Linotype" pitchFamily="18" charset="0"/>
            </a:endParaRPr>
          </a:p>
          <a:p>
            <a:pPr marL="914400" lvl="3" indent="-342900" algn="l">
              <a:buFont typeface="Arial" panose="020B0604020202020204" pitchFamily="34" charset="0"/>
              <a:buChar char="•"/>
            </a:pPr>
            <a:r>
              <a:rPr lang="en-US" sz="3200" b="1" dirty="0">
                <a:latin typeface="Palatino Linotype" pitchFamily="18" charset="0"/>
              </a:rPr>
              <a:t>Days to Final – 14 days</a:t>
            </a:r>
          </a:p>
          <a:p>
            <a:pPr marL="457200" lvl="2" indent="-342900" algn="l">
              <a:buFont typeface="Arial" panose="020B0604020202020204" pitchFamily="34" charset="0"/>
              <a:buChar char="•"/>
            </a:pPr>
            <a:endParaRPr lang="en-US" sz="2200" b="1" dirty="0">
              <a:latin typeface="Palatino Linotype" pitchFamily="18" charset="0"/>
            </a:endParaRPr>
          </a:p>
          <a:p>
            <a:pPr marL="114300" lvl="2" algn="l">
              <a:buClr>
                <a:srgbClr val="008E40"/>
              </a:buClr>
            </a:pPr>
            <a:endParaRPr lang="en-US" sz="2200" b="1" dirty="0">
              <a:latin typeface="Palatino Linotype" pitchFamily="18" charset="0"/>
            </a:endParaRPr>
          </a:p>
          <a:p>
            <a:pPr marL="114300" lvl="2" algn="l">
              <a:buClr>
                <a:srgbClr val="008E40"/>
              </a:buClr>
            </a:pPr>
            <a:r>
              <a:rPr lang="en-US" sz="2200" b="1" dirty="0">
                <a:latin typeface="Palatino Linotype" pitchFamily="18" charset="0"/>
              </a:rPr>
              <a:t>*Benchmark source – Simione Financial Monitor</a:t>
            </a:r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71922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914399"/>
          </a:xfrm>
        </p:spPr>
        <p:txBody>
          <a:bodyPr>
            <a:normAutofit/>
          </a:bodyPr>
          <a:lstStyle/>
          <a:p>
            <a:r>
              <a:rPr lang="en-US" dirty="0">
                <a:latin typeface="Palatino Linotype" panose="02040502050505030304" pitchFamily="18" charset="0"/>
              </a:rPr>
              <a:t>Potential Impacting Issues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76400"/>
            <a:ext cx="7924800" cy="4343400"/>
          </a:xfrm>
        </p:spPr>
        <p:txBody>
          <a:bodyPr>
            <a:normAutofit fontScale="70000" lnSpcReduction="20000"/>
          </a:bodyPr>
          <a:lstStyle/>
          <a:p>
            <a:pPr marL="457200" lvl="2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latin typeface="Palatino Linotype" pitchFamily="18" charset="0"/>
              </a:rPr>
              <a:t>RAP metric could be impacted by delays in:</a:t>
            </a:r>
          </a:p>
          <a:p>
            <a:pPr marL="914400" lvl="3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latin typeface="Palatino Linotype" pitchFamily="18" charset="0"/>
              </a:rPr>
              <a:t>OASIS completion</a:t>
            </a:r>
          </a:p>
          <a:p>
            <a:pPr marL="914400" lvl="3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latin typeface="Palatino Linotype" pitchFamily="18" charset="0"/>
              </a:rPr>
              <a:t>SOC paperwork</a:t>
            </a:r>
          </a:p>
          <a:p>
            <a:pPr marL="914400" lvl="3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latin typeface="Palatino Linotype" pitchFamily="18" charset="0"/>
              </a:rPr>
              <a:t>Visit verification for initial episode visit</a:t>
            </a:r>
          </a:p>
          <a:p>
            <a:pPr marL="914400" lvl="3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latin typeface="Palatino Linotype" pitchFamily="18" charset="0"/>
              </a:rPr>
              <a:t>Billing schedule</a:t>
            </a:r>
          </a:p>
          <a:p>
            <a:pPr marL="914400" lvl="3" indent="-342900" algn="l">
              <a:buFont typeface="Arial" panose="020B0604020202020204" pitchFamily="34" charset="0"/>
              <a:buChar char="•"/>
            </a:pPr>
            <a:endParaRPr lang="en-US" sz="2800" b="1" dirty="0">
              <a:latin typeface="Palatino Linotype" pitchFamily="18" charset="0"/>
            </a:endParaRPr>
          </a:p>
          <a:p>
            <a:pPr marL="457200" lvl="2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latin typeface="Palatino Linotype" pitchFamily="18" charset="0"/>
              </a:rPr>
              <a:t>Final claim metric could be impacted by:</a:t>
            </a:r>
          </a:p>
          <a:p>
            <a:pPr marL="914400" lvl="3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latin typeface="Palatino Linotype" pitchFamily="18" charset="0"/>
              </a:rPr>
              <a:t>Unsigned 485/orders</a:t>
            </a:r>
          </a:p>
          <a:p>
            <a:pPr marL="914400" lvl="3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latin typeface="Palatino Linotype" pitchFamily="18" charset="0"/>
              </a:rPr>
              <a:t>Incomplete face-to-face documentation/requirements</a:t>
            </a:r>
          </a:p>
          <a:p>
            <a:pPr marL="914400" lvl="3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latin typeface="Palatino Linotype" pitchFamily="18" charset="0"/>
              </a:rPr>
              <a:t>OASIS submission/acceptance issues</a:t>
            </a:r>
          </a:p>
          <a:p>
            <a:pPr marL="914400" lvl="3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latin typeface="Palatino Linotype" pitchFamily="18" charset="0"/>
              </a:rPr>
              <a:t>Delays in visit verification</a:t>
            </a:r>
          </a:p>
          <a:p>
            <a:pPr marL="914400" lvl="3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latin typeface="Palatino Linotype" pitchFamily="18" charset="0"/>
              </a:rPr>
              <a:t>Discharge completion</a:t>
            </a:r>
          </a:p>
          <a:p>
            <a:pPr marL="914400" lvl="3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latin typeface="Palatino Linotype" pitchFamily="18" charset="0"/>
              </a:rPr>
              <a:t>Billing schedule</a:t>
            </a:r>
          </a:p>
          <a:p>
            <a:pPr marL="114300" lvl="2" algn="l">
              <a:buClr>
                <a:srgbClr val="008E40"/>
              </a:buClr>
            </a:pPr>
            <a:endParaRPr lang="en-US" sz="2200" dirty="0">
              <a:latin typeface="Palatino Linotype" pitchFamily="18" charset="0"/>
            </a:endParaRPr>
          </a:p>
          <a:p>
            <a:pPr marL="114300" lvl="2" algn="l">
              <a:buClr>
                <a:srgbClr val="008E40"/>
              </a:buClr>
            </a:pPr>
            <a:endParaRPr lang="en-US" sz="2200" dirty="0">
              <a:latin typeface="Palatino Linotype" pitchFamily="18" charset="0"/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70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055913"/>
          </a:xfrm>
        </p:spPr>
        <p:txBody>
          <a:bodyPr>
            <a:normAutofit/>
          </a:bodyPr>
          <a:lstStyle/>
          <a:p>
            <a:r>
              <a:rPr lang="en-US" dirty="0">
                <a:latin typeface="Palatino Linotype" panose="02040502050505030304" pitchFamily="18" charset="0"/>
              </a:rPr>
              <a:t>CMS Analysis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337FFAF4-3086-40E5-8A49-1B2F9AB669DD}"/>
              </a:ext>
            </a:extLst>
          </p:cNvPr>
          <p:cNvSpPr/>
          <p:nvPr/>
        </p:nvSpPr>
        <p:spPr>
          <a:xfrm>
            <a:off x="381000" y="1513113"/>
            <a:ext cx="8382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2" indent="-342900">
              <a:buFont typeface="Arial" panose="020B0604020202020204" pitchFamily="34" charset="0"/>
              <a:buChar char="•"/>
            </a:pPr>
            <a:r>
              <a:rPr lang="en-US" sz="2200" b="1" dirty="0">
                <a:latin typeface="Palatino Linotype" pitchFamily="18" charset="0"/>
              </a:rPr>
              <a:t>2019 Proposed Rule cites the below chart in CMS’ analysis of provider RAP submissions</a:t>
            </a:r>
          </a:p>
          <a:p>
            <a:pPr marL="457200" lvl="2" indent="-342900">
              <a:buFont typeface="Arial" panose="020B0604020202020204" pitchFamily="34" charset="0"/>
              <a:buChar char="•"/>
            </a:pPr>
            <a:r>
              <a:rPr lang="en-US" sz="2200" b="1" dirty="0">
                <a:latin typeface="Palatino Linotype" pitchFamily="18" charset="0"/>
              </a:rPr>
              <a:t>This could potentially be a factor in CMS’ long-term planning for RAPs under PDGM</a:t>
            </a:r>
          </a:p>
        </p:txBody>
      </p:sp>
      <p:pic>
        <p:nvPicPr>
          <p:cNvPr id="6" name="Picture 3" descr="image002">
            <a:extLst>
              <a:ext uri="{FF2B5EF4-FFF2-40B4-BE49-F238E27FC236}">
                <a16:creationId xmlns="" xmlns:a16="http://schemas.microsoft.com/office/drawing/2014/main" id="{3FDAD8D0-8AFC-4ADD-B083-0D7A848D67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15"/>
          <a:stretch/>
        </p:blipFill>
        <p:spPr bwMode="auto">
          <a:xfrm>
            <a:off x="2628900" y="3124200"/>
            <a:ext cx="3886200" cy="3501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4258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914400"/>
            <a:ext cx="5829300" cy="68579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Palatino Linotype" panose="02040502050505030304" pitchFamily="18" charset="0"/>
              </a:rPr>
              <a:t>Benchmark Summary</a:t>
            </a:r>
            <a:br>
              <a:rPr lang="en-US" dirty="0">
                <a:latin typeface="Palatino Linotype" panose="02040502050505030304" pitchFamily="18" charset="0"/>
              </a:rPr>
            </a:br>
            <a:r>
              <a:rPr lang="en-US" dirty="0">
                <a:latin typeface="Palatino Linotype" panose="02040502050505030304" pitchFamily="18" charset="0"/>
              </a:rPr>
              <a:t>Home Health Productivity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286000"/>
            <a:ext cx="7086600" cy="308610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>
                <a:latin typeface="Palatino Linotype" panose="02040502050505030304" pitchFamily="18" charset="0"/>
              </a:rPr>
              <a:t>National Benchmark – 485 agencies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>
                <a:latin typeface="Palatino Linotype" panose="02040502050505030304" pitchFamily="18" charset="0"/>
              </a:rPr>
              <a:t>Home Health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>
                <a:latin typeface="Palatino Linotype" panose="02040502050505030304" pitchFamily="18" charset="0"/>
              </a:rPr>
              <a:t>Calculation</a:t>
            </a:r>
          </a:p>
          <a:p>
            <a:pPr marL="685800" lvl="1" indent="-342900" algn="l">
              <a:buFont typeface="Arial" panose="020B0604020202020204" pitchFamily="34" charset="0"/>
              <a:buChar char="•"/>
            </a:pPr>
            <a:r>
              <a:rPr lang="en-US" b="1" dirty="0">
                <a:latin typeface="Palatino Linotype" panose="02040502050505030304" pitchFamily="18" charset="0"/>
              </a:rPr>
              <a:t>Unweighted Visit Methodology</a:t>
            </a:r>
          </a:p>
          <a:p>
            <a:pPr marL="685800" lvl="1" indent="-342900" algn="l">
              <a:buFont typeface="Arial" panose="020B0604020202020204" pitchFamily="34" charset="0"/>
              <a:buChar char="•"/>
            </a:pPr>
            <a:r>
              <a:rPr lang="en-US" b="1" dirty="0">
                <a:latin typeface="Palatino Linotype" panose="02040502050505030304" pitchFamily="18" charset="0"/>
              </a:rPr>
              <a:t>40 hour work week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104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Home Health Productivity</a:t>
            </a:r>
          </a:p>
        </p:txBody>
      </p:sp>
      <p:sp>
        <p:nvSpPr>
          <p:cNvPr id="59395" name="AutoShape 2" descr="Image result for villanova national championship"/>
          <p:cNvSpPr>
            <a:spLocks noChangeAspect="1" noChangeArrowheads="1"/>
          </p:cNvSpPr>
          <p:nvPr/>
        </p:nvSpPr>
        <p:spPr bwMode="auto">
          <a:xfrm>
            <a:off x="2087761" y="1418928"/>
            <a:ext cx="171450" cy="171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595959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595959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595959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595959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595959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595959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595959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013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0864120"/>
              </p:ext>
            </p:extLst>
          </p:nvPr>
        </p:nvGraphicFramePr>
        <p:xfrm>
          <a:off x="838200" y="1295400"/>
          <a:ext cx="6781799" cy="3396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17133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61046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4177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Discipline </a:t>
                      </a:r>
                    </a:p>
                  </a:txBody>
                  <a:tcPr marL="51435" marR="51435" marT="25714" marB="2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Productivity</a:t>
                      </a:r>
                    </a:p>
                    <a:p>
                      <a:pPr algn="ctr"/>
                      <a:r>
                        <a:rPr lang="en-US" sz="2400" dirty="0"/>
                        <a:t>Visits Per Day</a:t>
                      </a:r>
                    </a:p>
                  </a:txBody>
                  <a:tcPr marL="51435" marR="51435" marT="25714" marB="25714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5522">
                <a:tc>
                  <a:txBody>
                    <a:bodyPr/>
                    <a:lstStyle/>
                    <a:p>
                      <a:r>
                        <a:rPr lang="en-US" sz="2000" b="1" dirty="0"/>
                        <a:t>Skilled Nursing</a:t>
                      </a:r>
                    </a:p>
                  </a:txBody>
                  <a:tcPr marL="51435" marR="51435" marT="25714" marB="2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4.6</a:t>
                      </a:r>
                    </a:p>
                  </a:txBody>
                  <a:tcPr marL="51435" marR="51435" marT="25714" marB="25714"/>
                </a:tc>
                <a:extLst>
                  <a:ext uri="{0D108BD9-81ED-4DB2-BD59-A6C34878D82A}">
                    <a16:rowId xmlns="" xmlns:a16="http://schemas.microsoft.com/office/drawing/2014/main" val="1451035483"/>
                  </a:ext>
                </a:extLst>
              </a:tr>
              <a:tr h="435522">
                <a:tc>
                  <a:txBody>
                    <a:bodyPr/>
                    <a:lstStyle/>
                    <a:p>
                      <a:r>
                        <a:rPr lang="en-US" sz="2000" b="1" dirty="0"/>
                        <a:t>Physical Therapy</a:t>
                      </a:r>
                    </a:p>
                  </a:txBody>
                  <a:tcPr marL="51435" marR="51435" marT="25714" marB="2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5.4</a:t>
                      </a:r>
                    </a:p>
                  </a:txBody>
                  <a:tcPr marL="51435" marR="51435" marT="25714" marB="25714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5522">
                <a:tc>
                  <a:txBody>
                    <a:bodyPr/>
                    <a:lstStyle/>
                    <a:p>
                      <a:r>
                        <a:rPr lang="en-US" sz="2000" b="1" dirty="0"/>
                        <a:t>Occupational Therapy</a:t>
                      </a:r>
                    </a:p>
                  </a:txBody>
                  <a:tcPr marL="51435" marR="51435" marT="25714" marB="2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5.3</a:t>
                      </a:r>
                    </a:p>
                  </a:txBody>
                  <a:tcPr marL="51435" marR="51435" marT="25714" marB="25714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5522">
                <a:tc>
                  <a:txBody>
                    <a:bodyPr/>
                    <a:lstStyle/>
                    <a:p>
                      <a:r>
                        <a:rPr lang="en-US" sz="2000" b="1" dirty="0"/>
                        <a:t>Speech Therapy</a:t>
                      </a:r>
                    </a:p>
                  </a:txBody>
                  <a:tcPr marL="51435" marR="51435" marT="25714" marB="2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4.6</a:t>
                      </a:r>
                    </a:p>
                  </a:txBody>
                  <a:tcPr marL="51435" marR="51435" marT="25714" marB="25714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5522">
                <a:tc>
                  <a:txBody>
                    <a:bodyPr/>
                    <a:lstStyle/>
                    <a:p>
                      <a:r>
                        <a:rPr lang="en-US" sz="2000" b="1" dirty="0"/>
                        <a:t>Medical Social Worker</a:t>
                      </a:r>
                    </a:p>
                  </a:txBody>
                  <a:tcPr marL="51435" marR="51435" marT="25714" marB="2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3.7</a:t>
                      </a:r>
                    </a:p>
                  </a:txBody>
                  <a:tcPr marL="51435" marR="51435" marT="25714" marB="25714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35522">
                <a:tc>
                  <a:txBody>
                    <a:bodyPr/>
                    <a:lstStyle/>
                    <a:p>
                      <a:r>
                        <a:rPr lang="en-US" sz="2000" b="1" dirty="0"/>
                        <a:t>Home Health Aide</a:t>
                      </a:r>
                    </a:p>
                  </a:txBody>
                  <a:tcPr marL="51435" marR="51435" marT="25714" marB="2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4.9</a:t>
                      </a:r>
                    </a:p>
                  </a:txBody>
                  <a:tcPr marL="51435" marR="51435" marT="25714" marB="25714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83D240-9143-4794-A613-5DCCB5FC64F6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6" name="TextBox 8">
            <a:extLst>
              <a:ext uri="{FF2B5EF4-FFF2-40B4-BE49-F238E27FC236}">
                <a16:creationId xmlns="" xmlns:a16="http://schemas.microsoft.com/office/drawing/2014/main" id="{CD7DEF8B-523A-4CE8-A7A7-8B8E7D692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0300" y="5624513"/>
            <a:ext cx="3171825" cy="24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013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anose="020B0502020104020203" pitchFamily="34" charset="0"/>
              </a:rPr>
              <a:t>Data Source: Simione Financial Monitor December 2017</a:t>
            </a:r>
          </a:p>
        </p:txBody>
      </p:sp>
    </p:spTree>
    <p:extLst>
      <p:ext uri="{BB962C8B-B14F-4D97-AF65-F5344CB8AC3E}">
        <p14:creationId xmlns:p14="http://schemas.microsoft.com/office/powerpoint/2010/main" val="1296932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Productivity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429500" cy="4248150"/>
          </a:xfrm>
        </p:spPr>
        <p:txBody>
          <a:bodyPr>
            <a:normAutofit fontScale="92500"/>
          </a:bodyPr>
          <a:lstStyle/>
          <a:p>
            <a:r>
              <a:rPr lang="en-US" altLang="en-US" sz="2700" b="1" dirty="0">
                <a:solidFill>
                  <a:srgbClr val="595959"/>
                </a:solidFill>
              </a:rPr>
              <a:t>Technology/IT</a:t>
            </a:r>
          </a:p>
          <a:p>
            <a:pPr marL="685800" lvl="1" indent="-342900"/>
            <a:r>
              <a:rPr lang="en-US" altLang="en-US" sz="2700" b="1" dirty="0">
                <a:solidFill>
                  <a:srgbClr val="595959"/>
                </a:solidFill>
              </a:rPr>
              <a:t>Field Staff Training</a:t>
            </a:r>
          </a:p>
          <a:p>
            <a:pPr marL="685800" lvl="1" indent="-342900"/>
            <a:r>
              <a:rPr lang="en-US" altLang="en-US" sz="2700" b="1" dirty="0">
                <a:solidFill>
                  <a:srgbClr val="595959"/>
                </a:solidFill>
              </a:rPr>
              <a:t>Remote EMR updates</a:t>
            </a:r>
          </a:p>
          <a:p>
            <a:pPr marL="685800" lvl="1" indent="-342900"/>
            <a:r>
              <a:rPr lang="en-US" altLang="en-US" sz="2700" b="1" dirty="0">
                <a:solidFill>
                  <a:srgbClr val="595959"/>
                </a:solidFill>
              </a:rPr>
              <a:t>HIPPA secure messaging</a:t>
            </a:r>
          </a:p>
          <a:p>
            <a:pPr marL="685800" lvl="1" indent="-342900"/>
            <a:r>
              <a:rPr lang="en-US" altLang="en-US" sz="2700" b="1" dirty="0" err="1">
                <a:solidFill>
                  <a:srgbClr val="595959"/>
                </a:solidFill>
              </a:rPr>
              <a:t>WiFi</a:t>
            </a:r>
            <a:r>
              <a:rPr lang="en-US" altLang="en-US" sz="2700" b="1" dirty="0">
                <a:solidFill>
                  <a:srgbClr val="595959"/>
                </a:solidFill>
              </a:rPr>
              <a:t> Hot Spots, Tethering devices</a:t>
            </a:r>
          </a:p>
          <a:p>
            <a:pPr marL="685800" lvl="1" indent="-342900"/>
            <a:r>
              <a:rPr lang="en-US" altLang="en-US" sz="2700" b="1" dirty="0">
                <a:solidFill>
                  <a:srgbClr val="595959"/>
                </a:solidFill>
              </a:rPr>
              <a:t>Updated Hardware and cell phones</a:t>
            </a:r>
          </a:p>
          <a:p>
            <a:pPr marL="685800" lvl="1" indent="-342900"/>
            <a:r>
              <a:rPr lang="en-US" altLang="en-US" sz="2700" b="1" dirty="0">
                <a:solidFill>
                  <a:srgbClr val="595959"/>
                </a:solidFill>
              </a:rPr>
              <a:t>Outsource IT support via phone or online</a:t>
            </a:r>
          </a:p>
          <a:p>
            <a:pPr marL="685800" lvl="1" indent="-342900"/>
            <a:r>
              <a:rPr lang="en-US" altLang="en-US" sz="2700" b="1" dirty="0">
                <a:solidFill>
                  <a:srgbClr val="595959"/>
                </a:solidFill>
              </a:rPr>
              <a:t>Provide back up laptops</a:t>
            </a:r>
          </a:p>
          <a:p>
            <a:pPr marL="685800" lvl="1" indent="-342900"/>
            <a:r>
              <a:rPr lang="en-US" altLang="en-US" sz="2700" b="1" dirty="0">
                <a:solidFill>
                  <a:srgbClr val="595959"/>
                </a:solidFill>
              </a:rPr>
              <a:t>Clinical super users may carry less of  a case load.</a:t>
            </a:r>
          </a:p>
          <a:p>
            <a:endParaRPr lang="en-US" altLang="en-US" dirty="0">
              <a:solidFill>
                <a:srgbClr val="595959"/>
              </a:solidFill>
            </a:endParaRPr>
          </a:p>
          <a:p>
            <a:pPr lvl="1" eaLnBrk="1" hangingPunct="1"/>
            <a:endParaRPr lang="en-US" altLang="en-US" dirty="0">
              <a:solidFill>
                <a:srgbClr val="595959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97D054-F84D-4D33-A656-5E7D8E8EC1DA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283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Productivity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1485900" y="2057400"/>
            <a:ext cx="6343650" cy="3714750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sz="2700" b="1" dirty="0">
                <a:solidFill>
                  <a:srgbClr val="595959"/>
                </a:solidFill>
              </a:rPr>
              <a:t>DME &amp; Supply Ordering</a:t>
            </a:r>
          </a:p>
          <a:p>
            <a:pPr marL="685800" lvl="1" indent="-342900"/>
            <a:r>
              <a:rPr lang="en-US" altLang="en-US" sz="2700" b="1" dirty="0">
                <a:solidFill>
                  <a:srgbClr val="595959"/>
                </a:solidFill>
              </a:rPr>
              <a:t>Easily and accessible for clinician in the field</a:t>
            </a:r>
          </a:p>
          <a:p>
            <a:pPr marL="685800" lvl="1" indent="-342900"/>
            <a:r>
              <a:rPr lang="en-US" altLang="en-US" sz="2700" b="1" dirty="0">
                <a:solidFill>
                  <a:srgbClr val="595959"/>
                </a:solidFill>
              </a:rPr>
              <a:t>Review what works best with current EMR</a:t>
            </a:r>
          </a:p>
          <a:p>
            <a:r>
              <a:rPr lang="en-US" altLang="en-US" sz="2700" b="1" dirty="0">
                <a:solidFill>
                  <a:srgbClr val="595959"/>
                </a:solidFill>
              </a:rPr>
              <a:t>Teams</a:t>
            </a:r>
          </a:p>
          <a:p>
            <a:pPr marL="685800" lvl="1" indent="-342900"/>
            <a:r>
              <a:rPr lang="en-US" altLang="en-US" sz="2700" b="1" dirty="0">
                <a:solidFill>
                  <a:srgbClr val="595959"/>
                </a:solidFill>
              </a:rPr>
              <a:t>Make sure teams are based on geography for scheduling purposes</a:t>
            </a:r>
          </a:p>
          <a:p>
            <a:r>
              <a:rPr lang="en-US" altLang="en-US" sz="2700" b="1" dirty="0">
                <a:solidFill>
                  <a:srgbClr val="595959"/>
                </a:solidFill>
              </a:rPr>
              <a:t>Mileage/Transportation</a:t>
            </a:r>
          </a:p>
          <a:p>
            <a:pPr marL="685800" lvl="1" indent="-342900"/>
            <a:r>
              <a:rPr lang="en-US" altLang="en-US" sz="2400" b="1" dirty="0">
                <a:solidFill>
                  <a:srgbClr val="595959"/>
                </a:solidFill>
              </a:rPr>
              <a:t>Mileage </a:t>
            </a:r>
            <a:r>
              <a:rPr lang="en-US" altLang="en-US" sz="2400" b="1" dirty="0" err="1">
                <a:solidFill>
                  <a:srgbClr val="595959"/>
                </a:solidFill>
              </a:rPr>
              <a:t>Softwares</a:t>
            </a:r>
            <a:endParaRPr lang="en-US" altLang="en-US" sz="2400" b="1" dirty="0">
              <a:solidFill>
                <a:srgbClr val="595959"/>
              </a:solidFill>
            </a:endParaRPr>
          </a:p>
          <a:p>
            <a:pPr marL="685800" lvl="1" indent="-342900"/>
            <a:r>
              <a:rPr lang="en-US" altLang="en-US" sz="2400" b="1" dirty="0">
                <a:solidFill>
                  <a:srgbClr val="595959"/>
                </a:solidFill>
              </a:rPr>
              <a:t>Fleet Cars, etc.</a:t>
            </a:r>
          </a:p>
          <a:p>
            <a:r>
              <a:rPr lang="en-US" altLang="en-US" sz="2700" b="1" dirty="0">
                <a:solidFill>
                  <a:srgbClr val="595959"/>
                </a:solidFill>
              </a:rPr>
              <a:t>Scheduling</a:t>
            </a:r>
          </a:p>
          <a:p>
            <a:pPr marL="771525" lvl="1" indent="-428625"/>
            <a:r>
              <a:rPr lang="en-US" altLang="en-US" sz="2400" b="1" dirty="0">
                <a:solidFill>
                  <a:srgbClr val="595959"/>
                </a:solidFill>
              </a:rPr>
              <a:t>Geography</a:t>
            </a:r>
          </a:p>
          <a:p>
            <a:pPr marL="771525" lvl="1" indent="-428625"/>
            <a:r>
              <a:rPr lang="en-US" altLang="en-US" sz="2400" b="1" dirty="0">
                <a:solidFill>
                  <a:srgbClr val="595959"/>
                </a:solidFill>
              </a:rPr>
              <a:t>Start of Care vs  Routine Visit</a:t>
            </a:r>
          </a:p>
          <a:p>
            <a:endParaRPr lang="en-US" altLang="en-US" dirty="0">
              <a:solidFill>
                <a:srgbClr val="595959"/>
              </a:solidFill>
            </a:endParaRPr>
          </a:p>
          <a:p>
            <a:pPr marL="342900" lvl="1" indent="0">
              <a:buNone/>
            </a:pPr>
            <a:endParaRPr lang="en-US" altLang="en-US" dirty="0">
              <a:solidFill>
                <a:srgbClr val="595959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97D054-F84D-4D33-A656-5E7D8E8EC1DA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6069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363</Words>
  <Application>Microsoft Office PowerPoint</Application>
  <PresentationFormat>On-screen Show (4:3)</PresentationFormat>
  <Paragraphs>99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Benchmark Summary Days to RAP/Final</vt:lpstr>
      <vt:lpstr>Benchmark</vt:lpstr>
      <vt:lpstr>Potential Impacting Issues</vt:lpstr>
      <vt:lpstr>CMS Analysis</vt:lpstr>
      <vt:lpstr>Benchmark Summary Home Health Productivity</vt:lpstr>
      <vt:lpstr>Home Health Productivity</vt:lpstr>
      <vt:lpstr>Productivity</vt:lpstr>
      <vt:lpstr>Productivity</vt:lpstr>
      <vt:lpstr>Productivity</vt:lpstr>
    </vt:vector>
  </TitlesOfParts>
  <Company>Simione 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Simione Financial Monitor Data</dc:title>
  <dc:creator>Rob Simione</dc:creator>
  <cp:lastModifiedBy>Keith P. Colomb</cp:lastModifiedBy>
  <cp:revision>12</cp:revision>
  <dcterms:created xsi:type="dcterms:W3CDTF">2015-01-15T19:56:45Z</dcterms:created>
  <dcterms:modified xsi:type="dcterms:W3CDTF">2018-11-21T17:54:21Z</dcterms:modified>
</cp:coreProperties>
</file>