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23" r:id="rId2"/>
    <p:sldId id="272" r:id="rId3"/>
    <p:sldId id="275" r:id="rId4"/>
    <p:sldId id="283" r:id="rId5"/>
    <p:sldId id="284" r:id="rId6"/>
    <p:sldId id="285" r:id="rId7"/>
    <p:sldId id="286" r:id="rId8"/>
    <p:sldId id="282" r:id="rId9"/>
    <p:sldId id="417" r:id="rId10"/>
    <p:sldId id="418" r:id="rId11"/>
    <p:sldId id="419" r:id="rId12"/>
    <p:sldId id="420" r:id="rId13"/>
    <p:sldId id="421" r:id="rId14"/>
    <p:sldId id="42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94" autoAdjust="0"/>
    <p:restoredTop sz="94660"/>
  </p:normalViewPr>
  <p:slideViewPr>
    <p:cSldViewPr snapToGrid="0">
      <p:cViewPr>
        <p:scale>
          <a:sx n="53" d="100"/>
          <a:sy n="53" d="100"/>
        </p:scale>
        <p:origin x="-90" y="-3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11">
            <a:extLst>
              <a:ext uri="{FF2B5EF4-FFF2-40B4-BE49-F238E27FC236}">
                <a16:creationId xmlns="" xmlns:a16="http://schemas.microsoft.com/office/drawing/2014/main" id="{70912CBB-72AE-4B05-B747-A29037A7B99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6120568"/>
            <a:ext cx="12192000" cy="737432"/>
          </a:xfrm>
          <a:prstGeom prst="rect">
            <a:avLst/>
          </a:prstGeom>
        </p:spPr>
      </p:pic>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0" name="Picture 9">
            <a:extLst>
              <a:ext uri="{FF2B5EF4-FFF2-40B4-BE49-F238E27FC236}">
                <a16:creationId xmlns="" xmlns:a16="http://schemas.microsoft.com/office/drawing/2014/main" id="{0FC9BB5D-51A5-488F-9DDC-9EA9ED06101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12192000" cy="737432"/>
          </a:xfrm>
          <a:prstGeom prst="rect">
            <a:avLst/>
          </a:prstGeom>
        </p:spPr>
      </p:pic>
      <p:sp>
        <p:nvSpPr>
          <p:cNvPr id="13" name="TextBox 12">
            <a:extLst>
              <a:ext uri="{FF2B5EF4-FFF2-40B4-BE49-F238E27FC236}">
                <a16:creationId xmlns="" xmlns:a16="http://schemas.microsoft.com/office/drawing/2014/main" id="{B8C9A7CC-2D38-4427-A26E-212541DA0E04}"/>
              </a:ext>
            </a:extLst>
          </p:cNvPr>
          <p:cNvSpPr txBox="1"/>
          <p:nvPr userDrawn="1"/>
        </p:nvSpPr>
        <p:spPr>
          <a:xfrm>
            <a:off x="3363557" y="6238506"/>
            <a:ext cx="5464885" cy="369332"/>
          </a:xfrm>
          <a:prstGeom prst="rect">
            <a:avLst/>
          </a:prstGeom>
          <a:noFill/>
        </p:spPr>
        <p:txBody>
          <a:bodyPr wrap="square" rtlCol="0">
            <a:spAutoFit/>
          </a:bodyPr>
          <a:lstStyle/>
          <a:p>
            <a:pPr algn="ctr"/>
            <a:r>
              <a:rPr lang="en-US" sz="1800" i="1">
                <a:solidFill>
                  <a:schemeClr val="bg1"/>
                </a:solidFill>
              </a:rPr>
              <a:t>Proprietary &amp; Confidential</a:t>
            </a:r>
          </a:p>
        </p:txBody>
      </p:sp>
    </p:spTree>
    <p:extLst>
      <p:ext uri="{BB962C8B-B14F-4D97-AF65-F5344CB8AC3E}">
        <p14:creationId xmlns:p14="http://schemas.microsoft.com/office/powerpoint/2010/main" val="567124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4" name="TextBox 3"/>
          <p:cNvSpPr txBox="1"/>
          <p:nvPr userDrawn="1"/>
        </p:nvSpPr>
        <p:spPr>
          <a:xfrm>
            <a:off x="5263296" y="6400411"/>
            <a:ext cx="1817805" cy="276999"/>
          </a:xfrm>
          <a:prstGeom prst="rect">
            <a:avLst/>
          </a:prstGeom>
          <a:noFill/>
        </p:spPr>
        <p:txBody>
          <a:bodyPr wrap="none" rtlCol="0">
            <a:spAutoFit/>
          </a:bodyPr>
          <a:lstStyle/>
          <a:p>
            <a:r>
              <a:rPr lang="en-US" sz="1200" i="1"/>
              <a:t>Proprietary</a:t>
            </a:r>
            <a:r>
              <a:rPr lang="en-US" sz="1200" i="1" baseline="0"/>
              <a:t> &amp; Confidential</a:t>
            </a:r>
            <a:endParaRPr lang="en-US" sz="1200" i="1"/>
          </a:p>
        </p:txBody>
      </p:sp>
      <p:sp>
        <p:nvSpPr>
          <p:cNvPr id="8" name="TextBox 7"/>
          <p:cNvSpPr txBox="1"/>
          <p:nvPr userDrawn="1"/>
        </p:nvSpPr>
        <p:spPr>
          <a:xfrm>
            <a:off x="11353812" y="6356350"/>
            <a:ext cx="367408" cy="276999"/>
          </a:xfrm>
          <a:prstGeom prst="rect">
            <a:avLst/>
          </a:prstGeom>
          <a:noFill/>
        </p:spPr>
        <p:txBody>
          <a:bodyPr wrap="none" rtlCol="0">
            <a:spAutoFit/>
          </a:bodyPr>
          <a:lstStyle/>
          <a:p>
            <a:fld id="{281BEB24-7FD4-4705-89CD-4C63D0DDB94B}" type="slidenum">
              <a:rPr lang="en-US" sz="1200" smtClean="0"/>
              <a:t>‹#›</a:t>
            </a:fld>
            <a:endParaRPr lang="en-US" sz="1200"/>
          </a:p>
        </p:txBody>
      </p:sp>
      <p:sp>
        <p:nvSpPr>
          <p:cNvPr id="10" name="Rectangle 9"/>
          <p:cNvSpPr/>
          <p:nvPr userDrawn="1"/>
        </p:nvSpPr>
        <p:spPr>
          <a:xfrm>
            <a:off x="0" y="6250193"/>
            <a:ext cx="12192000" cy="607807"/>
          </a:xfrm>
          <a:prstGeom prst="rect">
            <a:avLst/>
          </a:prstGeom>
          <a:gradFill>
            <a:gsLst>
              <a:gs pos="0">
                <a:schemeClr val="accent1">
                  <a:lumMod val="75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userDrawn="1"/>
        </p:nvSpPr>
        <p:spPr>
          <a:xfrm>
            <a:off x="3363557" y="6357676"/>
            <a:ext cx="5464885" cy="307777"/>
          </a:xfrm>
          <a:prstGeom prst="rect">
            <a:avLst/>
          </a:prstGeom>
          <a:noFill/>
        </p:spPr>
        <p:txBody>
          <a:bodyPr wrap="square" rtlCol="0">
            <a:spAutoFit/>
          </a:bodyPr>
          <a:lstStyle/>
          <a:p>
            <a:pPr algn="ctr"/>
            <a:r>
              <a:rPr lang="en-US" sz="1400" i="1" err="1">
                <a:solidFill>
                  <a:schemeClr val="bg1"/>
                </a:solidFill>
              </a:rPr>
              <a:t>Poprietary</a:t>
            </a:r>
            <a:r>
              <a:rPr lang="en-US" sz="1400" i="1">
                <a:solidFill>
                  <a:schemeClr val="bg1"/>
                </a:solidFill>
              </a:rPr>
              <a:t> &amp; Confidential</a:t>
            </a:r>
          </a:p>
        </p:txBody>
      </p:sp>
      <p:sp>
        <p:nvSpPr>
          <p:cNvPr id="11" name="Content Placeholder 2"/>
          <p:cNvSpPr>
            <a:spLocks noGrp="1"/>
          </p:cNvSpPr>
          <p:nvPr>
            <p:ph idx="1"/>
          </p:nvPr>
        </p:nvSpPr>
        <p:spPr>
          <a:xfrm>
            <a:off x="474133" y="1134533"/>
            <a:ext cx="11247087" cy="4591719"/>
          </a:xfrm>
          <a:prstGeom prst="rect">
            <a:avLst/>
          </a:prstGeom>
        </p:spPr>
        <p:txBody>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itle 1"/>
          <p:cNvSpPr>
            <a:spLocks noGrp="1"/>
          </p:cNvSpPr>
          <p:nvPr>
            <p:ph type="title"/>
          </p:nvPr>
        </p:nvSpPr>
        <p:spPr>
          <a:xfrm>
            <a:off x="287868" y="160867"/>
            <a:ext cx="10827906" cy="640265"/>
          </a:xfrm>
          <a:prstGeom prst="rect">
            <a:avLst/>
          </a:prstGeom>
        </p:spPr>
        <p:txBody>
          <a:bodyPr/>
          <a:lstStyle>
            <a:lvl1pPr>
              <a:defRPr sz="3200"/>
            </a:lvl1pPr>
          </a:lstStyle>
          <a:p>
            <a:r>
              <a:rPr lang="en-US"/>
              <a:t>Click to edit Master title style</a:t>
            </a:r>
          </a:p>
        </p:txBody>
      </p:sp>
      <p:pic>
        <p:nvPicPr>
          <p:cNvPr id="15" name="Picture 14">
            <a:extLst>
              <a:ext uri="{FF2B5EF4-FFF2-40B4-BE49-F238E27FC236}">
                <a16:creationId xmlns="" xmlns:a16="http://schemas.microsoft.com/office/drawing/2014/main" id="{917E19A2-C60D-414B-847B-46BE27BE4F3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6120568"/>
            <a:ext cx="12192000" cy="737432"/>
          </a:xfrm>
          <a:prstGeom prst="rect">
            <a:avLst/>
          </a:prstGeom>
        </p:spPr>
      </p:pic>
      <p:sp>
        <p:nvSpPr>
          <p:cNvPr id="16" name="TextBox 15">
            <a:extLst>
              <a:ext uri="{FF2B5EF4-FFF2-40B4-BE49-F238E27FC236}">
                <a16:creationId xmlns="" xmlns:a16="http://schemas.microsoft.com/office/drawing/2014/main" id="{207589AA-C07E-43B5-A983-066960BA9F83}"/>
              </a:ext>
            </a:extLst>
          </p:cNvPr>
          <p:cNvSpPr txBox="1"/>
          <p:nvPr userDrawn="1"/>
        </p:nvSpPr>
        <p:spPr>
          <a:xfrm>
            <a:off x="3363557" y="6238506"/>
            <a:ext cx="5464885" cy="369332"/>
          </a:xfrm>
          <a:prstGeom prst="rect">
            <a:avLst/>
          </a:prstGeom>
          <a:noFill/>
        </p:spPr>
        <p:txBody>
          <a:bodyPr wrap="square" rtlCol="0">
            <a:spAutoFit/>
          </a:bodyPr>
          <a:lstStyle/>
          <a:p>
            <a:pPr algn="ctr"/>
            <a:r>
              <a:rPr lang="en-US" sz="1800" i="1">
                <a:solidFill>
                  <a:schemeClr val="bg1"/>
                </a:solidFill>
              </a:rPr>
              <a:t>Proprietary &amp; Confidential</a:t>
            </a:r>
          </a:p>
        </p:txBody>
      </p:sp>
      <p:pic>
        <p:nvPicPr>
          <p:cNvPr id="3" name="Picture 2">
            <a:extLst>
              <a:ext uri="{FF2B5EF4-FFF2-40B4-BE49-F238E27FC236}">
                <a16:creationId xmlns="" xmlns:a16="http://schemas.microsoft.com/office/drawing/2014/main" id="{A8D599DA-6D1B-40A0-B788-B2C3ED53E68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392816" y="91613"/>
            <a:ext cx="709519" cy="709519"/>
          </a:xfrm>
          <a:prstGeom prst="rect">
            <a:avLst/>
          </a:prstGeom>
        </p:spPr>
      </p:pic>
      <p:pic>
        <p:nvPicPr>
          <p:cNvPr id="6" name="Picture 5">
            <a:extLst>
              <a:ext uri="{FF2B5EF4-FFF2-40B4-BE49-F238E27FC236}">
                <a16:creationId xmlns="" xmlns:a16="http://schemas.microsoft.com/office/drawing/2014/main" id="{DE86D667-2511-47A2-9106-D62A7679F69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28221" y="834137"/>
            <a:ext cx="11853672" cy="73152"/>
          </a:xfrm>
          <a:prstGeom prst="rect">
            <a:avLst/>
          </a:prstGeom>
        </p:spPr>
      </p:pic>
    </p:spTree>
    <p:extLst>
      <p:ext uri="{BB962C8B-B14F-4D97-AF65-F5344CB8AC3E}">
        <p14:creationId xmlns:p14="http://schemas.microsoft.com/office/powerpoint/2010/main" val="133181161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FCB88106-F07F-C947-B360-7DFBC934A050}"/>
              </a:ext>
            </a:extLst>
          </p:cNvPr>
          <p:cNvSpPr>
            <a:spLocks noGrp="1"/>
          </p:cNvSpPr>
          <p:nvPr>
            <p:ph type="dt" sz="half" idx="10"/>
          </p:nvPr>
        </p:nvSpPr>
        <p:spPr/>
        <p:txBody>
          <a:bodyPr/>
          <a:lstStyle/>
          <a:p>
            <a:fld id="{3520D8FA-CB10-4BE2-88EB-6E26FF60283B}" type="datetimeFigureOut">
              <a:rPr lang="en-US" smtClean="0"/>
              <a:t>12/19/2018</a:t>
            </a:fld>
            <a:endParaRPr lang="en-US" dirty="0"/>
          </a:p>
        </p:txBody>
      </p:sp>
      <p:sp>
        <p:nvSpPr>
          <p:cNvPr id="3" name="Footer Placeholder 2">
            <a:extLst>
              <a:ext uri="{FF2B5EF4-FFF2-40B4-BE49-F238E27FC236}">
                <a16:creationId xmlns="" xmlns:a16="http://schemas.microsoft.com/office/drawing/2014/main" id="{73DC68B4-A738-CA49-A232-10083E85C0D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9DBFCECF-7882-984C-9D11-31C1445E8C5B}"/>
              </a:ext>
            </a:extLst>
          </p:cNvPr>
          <p:cNvSpPr>
            <a:spLocks noGrp="1"/>
          </p:cNvSpPr>
          <p:nvPr>
            <p:ph type="sldNum" sz="quarter" idx="12"/>
          </p:nvPr>
        </p:nvSpPr>
        <p:spPr/>
        <p:txBody>
          <a:bodyPr/>
          <a:lstStyle/>
          <a:p>
            <a:fld id="{E0930611-5920-4710-893F-F0C0A84AA3F1}" type="slidenum">
              <a:rPr lang="en-US" smtClean="0"/>
              <a:t>‹#›</a:t>
            </a:fld>
            <a:endParaRPr lang="en-US" dirty="0"/>
          </a:p>
        </p:txBody>
      </p:sp>
      <p:pic>
        <p:nvPicPr>
          <p:cNvPr id="5" name="Picture 4">
            <a:extLst>
              <a:ext uri="{FF2B5EF4-FFF2-40B4-BE49-F238E27FC236}">
                <a16:creationId xmlns="" xmlns:a16="http://schemas.microsoft.com/office/drawing/2014/main" id="{123A3958-9F3F-AC48-BEE6-C579F16EDE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610601" y="5863329"/>
            <a:ext cx="2855532" cy="667527"/>
          </a:xfrm>
          <a:prstGeom prst="rect">
            <a:avLst/>
          </a:prstGeom>
        </p:spPr>
      </p:pic>
      <p:pic>
        <p:nvPicPr>
          <p:cNvPr id="7" name="Picture 6">
            <a:extLst>
              <a:ext uri="{FF2B5EF4-FFF2-40B4-BE49-F238E27FC236}">
                <a16:creationId xmlns="" xmlns:a16="http://schemas.microsoft.com/office/drawing/2014/main" id="{762AB1F6-D523-B642-B032-4A11758645E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12192000" cy="4800600"/>
          </a:xfrm>
          <a:prstGeom prst="rect">
            <a:avLst/>
          </a:prstGeom>
        </p:spPr>
      </p:pic>
    </p:spTree>
    <p:extLst>
      <p:ext uri="{BB962C8B-B14F-4D97-AF65-F5344CB8AC3E}">
        <p14:creationId xmlns:p14="http://schemas.microsoft.com/office/powerpoint/2010/main" val="39769494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84982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hhfma.org/memberresources/"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5F3292BD-51CD-435D-B1FD-4C8D583209BF}"/>
              </a:ext>
            </a:extLst>
          </p:cNvPr>
          <p:cNvSpPr txBox="1"/>
          <p:nvPr/>
        </p:nvSpPr>
        <p:spPr>
          <a:xfrm>
            <a:off x="1198173" y="671690"/>
            <a:ext cx="8648699" cy="4339650"/>
          </a:xfrm>
          <a:prstGeom prst="rect">
            <a:avLst/>
          </a:prstGeom>
          <a:noFill/>
        </p:spPr>
        <p:txBody>
          <a:bodyPr wrap="square" rtlCol="0">
            <a:spAutoFit/>
          </a:bodyPr>
          <a:lstStyle/>
          <a:p>
            <a:pPr algn="ctr"/>
            <a:r>
              <a:rPr lang="en-US" sz="4000" i="1" dirty="0">
                <a:solidFill>
                  <a:srgbClr val="006891"/>
                </a:solidFill>
              </a:rPr>
              <a:t>Monthly HHFMA </a:t>
            </a:r>
          </a:p>
          <a:p>
            <a:pPr algn="ctr"/>
            <a:r>
              <a:rPr lang="en-US" sz="4000" i="1" dirty="0">
                <a:solidFill>
                  <a:srgbClr val="006891"/>
                </a:solidFill>
              </a:rPr>
              <a:t>Call With The Experts</a:t>
            </a:r>
          </a:p>
          <a:p>
            <a:pPr algn="ctr"/>
            <a:endParaRPr lang="en-US" sz="4000" i="1" dirty="0">
              <a:solidFill>
                <a:srgbClr val="006891"/>
              </a:solidFill>
            </a:endParaRPr>
          </a:p>
          <a:p>
            <a:pPr algn="ctr"/>
            <a:r>
              <a:rPr lang="en-US" sz="4000" i="1" dirty="0">
                <a:solidFill>
                  <a:srgbClr val="006891"/>
                </a:solidFill>
              </a:rPr>
              <a:t>December 19, 2018</a:t>
            </a:r>
          </a:p>
          <a:p>
            <a:pPr algn="ctr"/>
            <a:endParaRPr lang="en-US" sz="4000" i="1" dirty="0">
              <a:solidFill>
                <a:srgbClr val="006891"/>
              </a:solidFill>
            </a:endParaRPr>
          </a:p>
          <a:p>
            <a:pPr algn="ctr"/>
            <a:r>
              <a:rPr lang="en-US" sz="4000" i="1" dirty="0">
                <a:solidFill>
                  <a:srgbClr val="006891"/>
                </a:solidFill>
              </a:rPr>
              <a:t>Cost Per Visit</a:t>
            </a:r>
          </a:p>
          <a:p>
            <a:pPr algn="ctr"/>
            <a:endParaRPr lang="en-US" i="1" dirty="0">
              <a:solidFill>
                <a:srgbClr val="006891"/>
              </a:solidFill>
            </a:endParaRPr>
          </a:p>
          <a:p>
            <a:pPr algn="ctr"/>
            <a:endParaRPr lang="en-US" i="1" dirty="0">
              <a:solidFill>
                <a:srgbClr val="006891"/>
              </a:solidFill>
            </a:endParaRPr>
          </a:p>
        </p:txBody>
      </p:sp>
      <p:sp>
        <p:nvSpPr>
          <p:cNvPr id="5" name="TextBox 4">
            <a:extLst>
              <a:ext uri="{FF2B5EF4-FFF2-40B4-BE49-F238E27FC236}">
                <a16:creationId xmlns="" xmlns:a16="http://schemas.microsoft.com/office/drawing/2014/main" id="{6AE7A914-B4C2-4410-99DD-4EC6D048FFEF}"/>
              </a:ext>
            </a:extLst>
          </p:cNvPr>
          <p:cNvSpPr txBox="1"/>
          <p:nvPr/>
        </p:nvSpPr>
        <p:spPr>
          <a:xfrm>
            <a:off x="4383293" y="5011340"/>
            <a:ext cx="2507061" cy="738664"/>
          </a:xfrm>
          <a:prstGeom prst="rect">
            <a:avLst/>
          </a:prstGeom>
          <a:noFill/>
        </p:spPr>
        <p:txBody>
          <a:bodyPr wrap="square" rtlCol="0">
            <a:spAutoFit/>
          </a:bodyPr>
          <a:lstStyle/>
          <a:p>
            <a:r>
              <a:rPr lang="en-US" sz="1400" i="1" dirty="0">
                <a:solidFill>
                  <a:srgbClr val="006891"/>
                </a:solidFill>
              </a:rPr>
              <a:t>Presenter:</a:t>
            </a:r>
          </a:p>
          <a:p>
            <a:r>
              <a:rPr lang="en-US" sz="1400" i="1" dirty="0">
                <a:solidFill>
                  <a:srgbClr val="006891"/>
                </a:solidFill>
              </a:rPr>
              <a:t>Thomas Boyd, MBA, CFE, CHFP</a:t>
            </a:r>
          </a:p>
          <a:p>
            <a:r>
              <a:rPr lang="en-US" sz="1400" i="1" dirty="0">
                <a:solidFill>
                  <a:srgbClr val="006891"/>
                </a:solidFill>
              </a:rPr>
              <a:t>VP of Reimbursable Services</a:t>
            </a:r>
          </a:p>
        </p:txBody>
      </p:sp>
    </p:spTree>
    <p:extLst>
      <p:ext uri="{BB962C8B-B14F-4D97-AF65-F5344CB8AC3E}">
        <p14:creationId xmlns:p14="http://schemas.microsoft.com/office/powerpoint/2010/main" val="922100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E2A73261-13EC-4909-AE1E-8F88409A13C5}"/>
              </a:ext>
            </a:extLst>
          </p:cNvPr>
          <p:cNvSpPr>
            <a:spLocks noGrp="1"/>
          </p:cNvSpPr>
          <p:nvPr>
            <p:ph idx="1"/>
          </p:nvPr>
        </p:nvSpPr>
        <p:spPr/>
        <p:txBody>
          <a:bodyPr/>
          <a:lstStyle/>
          <a:p>
            <a:endParaRPr lang="en-US" dirty="0"/>
          </a:p>
          <a:p>
            <a:r>
              <a:rPr lang="en-US" dirty="0"/>
              <a:t>The Excel Health Annual Industry Trend Report highlights the most recent trends and provides a full year (2017) synopsis of the home health and hospice markets. </a:t>
            </a:r>
          </a:p>
          <a:p>
            <a:endParaRPr lang="en-US" dirty="0"/>
          </a:p>
          <a:p>
            <a:r>
              <a:rPr lang="en-US" dirty="0"/>
              <a:t>Medicare and Hospice data is reported through Q4 2017. </a:t>
            </a:r>
          </a:p>
          <a:p>
            <a:endParaRPr lang="en-US" dirty="0"/>
          </a:p>
          <a:p>
            <a:r>
              <a:rPr lang="en-US" dirty="0"/>
              <a:t>For home health, we report through Q3 2017. </a:t>
            </a:r>
          </a:p>
          <a:p>
            <a:endParaRPr lang="en-US" dirty="0"/>
          </a:p>
          <a:p>
            <a:r>
              <a:rPr lang="en-US" dirty="0"/>
              <a:t>While we present Q4 2017 in the Excel Health Market Intelligence Portal.</a:t>
            </a:r>
          </a:p>
          <a:p>
            <a:endParaRPr lang="en-US" dirty="0"/>
          </a:p>
        </p:txBody>
      </p:sp>
      <p:sp>
        <p:nvSpPr>
          <p:cNvPr id="3" name="Title 2">
            <a:extLst>
              <a:ext uri="{FF2B5EF4-FFF2-40B4-BE49-F238E27FC236}">
                <a16:creationId xmlns="" xmlns:a16="http://schemas.microsoft.com/office/drawing/2014/main" id="{B84C61F6-7AAD-461A-8A58-302791679C28}"/>
              </a:ext>
            </a:extLst>
          </p:cNvPr>
          <p:cNvSpPr>
            <a:spLocks noGrp="1"/>
          </p:cNvSpPr>
          <p:nvPr>
            <p:ph type="title"/>
          </p:nvPr>
        </p:nvSpPr>
        <p:spPr/>
        <p:txBody>
          <a:bodyPr/>
          <a:lstStyle/>
          <a:p>
            <a:r>
              <a:rPr lang="en-US" dirty="0"/>
              <a:t>Data Source: 2017 Annual Industry Trend Report</a:t>
            </a:r>
          </a:p>
        </p:txBody>
      </p:sp>
    </p:spTree>
    <p:extLst>
      <p:ext uri="{BB962C8B-B14F-4D97-AF65-F5344CB8AC3E}">
        <p14:creationId xmlns:p14="http://schemas.microsoft.com/office/powerpoint/2010/main" val="2252021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8ED33247-0B2C-49BD-BAFF-88BA15ED8FA2}"/>
              </a:ext>
            </a:extLst>
          </p:cNvPr>
          <p:cNvSpPr>
            <a:spLocks noGrp="1"/>
          </p:cNvSpPr>
          <p:nvPr>
            <p:ph idx="1"/>
          </p:nvPr>
        </p:nvSpPr>
        <p:spPr/>
        <p:txBody>
          <a:bodyPr/>
          <a:lstStyle/>
          <a:p>
            <a:r>
              <a:rPr lang="en-US" dirty="0"/>
              <a:t>Benchmark through Q4-2017:</a:t>
            </a:r>
          </a:p>
          <a:p>
            <a:pPr lvl="1"/>
            <a:endParaRPr lang="en-US" dirty="0"/>
          </a:p>
        </p:txBody>
      </p:sp>
      <p:sp>
        <p:nvSpPr>
          <p:cNvPr id="3" name="Title 2">
            <a:extLst>
              <a:ext uri="{FF2B5EF4-FFF2-40B4-BE49-F238E27FC236}">
                <a16:creationId xmlns="" xmlns:a16="http://schemas.microsoft.com/office/drawing/2014/main" id="{498DB362-35FE-4DFA-8758-101DCEF4F282}"/>
              </a:ext>
            </a:extLst>
          </p:cNvPr>
          <p:cNvSpPr>
            <a:spLocks noGrp="1"/>
          </p:cNvSpPr>
          <p:nvPr>
            <p:ph type="title"/>
          </p:nvPr>
        </p:nvSpPr>
        <p:spPr/>
        <p:txBody>
          <a:bodyPr/>
          <a:lstStyle/>
          <a:p>
            <a:r>
              <a:rPr lang="en-US" dirty="0"/>
              <a:t>Benchmark – Discharge Trends </a:t>
            </a:r>
          </a:p>
        </p:txBody>
      </p:sp>
      <p:pic>
        <p:nvPicPr>
          <p:cNvPr id="4" name="Picture 3">
            <a:extLst>
              <a:ext uri="{FF2B5EF4-FFF2-40B4-BE49-F238E27FC236}">
                <a16:creationId xmlns="" xmlns:a16="http://schemas.microsoft.com/office/drawing/2014/main" id="{B0AB0895-2F28-48CA-905B-5DEC6ABB3280}"/>
              </a:ext>
            </a:extLst>
          </p:cNvPr>
          <p:cNvPicPr>
            <a:picLocks noChangeAspect="1"/>
          </p:cNvPicPr>
          <p:nvPr/>
        </p:nvPicPr>
        <p:blipFill>
          <a:blip r:embed="rId2"/>
          <a:stretch>
            <a:fillRect/>
          </a:stretch>
        </p:blipFill>
        <p:spPr>
          <a:xfrm>
            <a:off x="528748" y="2031186"/>
            <a:ext cx="5173073" cy="2795628"/>
          </a:xfrm>
          <a:prstGeom prst="rect">
            <a:avLst/>
          </a:prstGeom>
          <a:ln>
            <a:solidFill>
              <a:schemeClr val="tx1"/>
            </a:solidFill>
          </a:ln>
        </p:spPr>
      </p:pic>
      <p:sp>
        <p:nvSpPr>
          <p:cNvPr id="5" name="TextBox 4">
            <a:extLst>
              <a:ext uri="{FF2B5EF4-FFF2-40B4-BE49-F238E27FC236}">
                <a16:creationId xmlns="" xmlns:a16="http://schemas.microsoft.com/office/drawing/2014/main" id="{75E8E2EE-0E14-4D01-B340-B781A9A1BCA8}"/>
              </a:ext>
            </a:extLst>
          </p:cNvPr>
          <p:cNvSpPr txBox="1"/>
          <p:nvPr/>
        </p:nvSpPr>
        <p:spPr>
          <a:xfrm>
            <a:off x="6096000" y="1325178"/>
            <a:ext cx="5501054" cy="4247317"/>
          </a:xfrm>
          <a:prstGeom prst="rect">
            <a:avLst/>
          </a:prstGeom>
          <a:noFill/>
        </p:spPr>
        <p:txBody>
          <a:bodyPr wrap="square" rtlCol="0">
            <a:spAutoFit/>
          </a:bodyPr>
          <a:lstStyle/>
          <a:p>
            <a:pPr marL="285750" indent="-285750">
              <a:buFont typeface="Arial" panose="020B0604020202020204" pitchFamily="34" charset="0"/>
              <a:buChar char="•"/>
            </a:pPr>
            <a:r>
              <a:rPr lang="en-US" dirty="0"/>
              <a:t>Almost half (48.5%) of patients who were discharged from a hospital stay did not receive post-acute care instructions in 2017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As of the latest Industry Trend Report (Q2-2018), approximately half of Medicare patients discharged from a hospital do not receive any post-acute instruction or referral.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Consistent data that may highlight habitual behavior of the hospital discharge planners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Hospital Discharges to SNF = 22%</a:t>
            </a:r>
          </a:p>
          <a:p>
            <a:pPr marL="285750" indent="-285750">
              <a:buFont typeface="Arial" panose="020B0604020202020204" pitchFamily="34" charset="0"/>
              <a:buChar char="•"/>
            </a:pPr>
            <a:r>
              <a:rPr lang="en-US" dirty="0"/>
              <a:t>Hospital Discharges to HH  = 20%</a:t>
            </a:r>
          </a:p>
          <a:p>
            <a:endParaRPr lang="en-US" dirty="0"/>
          </a:p>
        </p:txBody>
      </p:sp>
    </p:spTree>
    <p:extLst>
      <p:ext uri="{BB962C8B-B14F-4D97-AF65-F5344CB8AC3E}">
        <p14:creationId xmlns:p14="http://schemas.microsoft.com/office/powerpoint/2010/main" val="1072064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FF00D979-CC00-46CF-BACA-80C1BC42AA27}"/>
              </a:ext>
            </a:extLst>
          </p:cNvPr>
          <p:cNvSpPr>
            <a:spLocks noGrp="1"/>
          </p:cNvSpPr>
          <p:nvPr>
            <p:ph idx="1"/>
          </p:nvPr>
        </p:nvSpPr>
        <p:spPr/>
        <p:txBody>
          <a:bodyPr/>
          <a:lstStyle/>
          <a:p>
            <a:r>
              <a:rPr lang="en-US" dirty="0"/>
              <a:t>Significant Diversity among states</a:t>
            </a:r>
          </a:p>
          <a:p>
            <a:endParaRPr lang="en-US" dirty="0"/>
          </a:p>
          <a:p>
            <a:r>
              <a:rPr lang="en-US" dirty="0"/>
              <a:t>Those patients discharged in the northeastern states of CT, MA, RI, NH, and VT are more likely to be discharged with post-acute follow up instructions </a:t>
            </a:r>
          </a:p>
          <a:p>
            <a:endParaRPr lang="en-US" dirty="0"/>
          </a:p>
          <a:p>
            <a:r>
              <a:rPr lang="en-US" dirty="0"/>
              <a:t>Patients in the western states of OR, HI, WY, MT, and AK were less likely to receive post-acute discharge instructions. </a:t>
            </a:r>
          </a:p>
          <a:p>
            <a:endParaRPr lang="en-US" dirty="0"/>
          </a:p>
          <a:p>
            <a:r>
              <a:rPr lang="en-US" dirty="0"/>
              <a:t>Discharges to hospice, inpatient-rehab, and LTC hospitals only account for 10% of all hospital discharges</a:t>
            </a:r>
          </a:p>
        </p:txBody>
      </p:sp>
      <p:sp>
        <p:nvSpPr>
          <p:cNvPr id="3" name="Title 2">
            <a:extLst>
              <a:ext uri="{FF2B5EF4-FFF2-40B4-BE49-F238E27FC236}">
                <a16:creationId xmlns="" xmlns:a16="http://schemas.microsoft.com/office/drawing/2014/main" id="{FA728D4E-DC88-4730-9B25-1CB55B17FF16}"/>
              </a:ext>
            </a:extLst>
          </p:cNvPr>
          <p:cNvSpPr>
            <a:spLocks noGrp="1"/>
          </p:cNvSpPr>
          <p:nvPr>
            <p:ph type="title"/>
          </p:nvPr>
        </p:nvSpPr>
        <p:spPr/>
        <p:txBody>
          <a:bodyPr/>
          <a:lstStyle/>
          <a:p>
            <a:r>
              <a:rPr lang="en-US" dirty="0"/>
              <a:t>Benchmark Application</a:t>
            </a:r>
          </a:p>
        </p:txBody>
      </p:sp>
    </p:spTree>
    <p:extLst>
      <p:ext uri="{BB962C8B-B14F-4D97-AF65-F5344CB8AC3E}">
        <p14:creationId xmlns:p14="http://schemas.microsoft.com/office/powerpoint/2010/main" val="1955577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65C6CEBB-0265-417E-8E6D-5F0FD66D0C61}"/>
              </a:ext>
            </a:extLst>
          </p:cNvPr>
          <p:cNvSpPr>
            <a:spLocks noGrp="1"/>
          </p:cNvSpPr>
          <p:nvPr>
            <p:ph idx="1"/>
          </p:nvPr>
        </p:nvSpPr>
        <p:spPr>
          <a:xfrm>
            <a:off x="3232540" y="1080041"/>
            <a:ext cx="4744402" cy="502881"/>
          </a:xfrm>
        </p:spPr>
        <p:txBody>
          <a:bodyPr/>
          <a:lstStyle/>
          <a:p>
            <a:r>
              <a:rPr lang="en-US" sz="2800" dirty="0"/>
              <a:t>Top 5 Discharge Destinations </a:t>
            </a:r>
          </a:p>
        </p:txBody>
      </p:sp>
      <p:sp>
        <p:nvSpPr>
          <p:cNvPr id="3" name="Title 2">
            <a:extLst>
              <a:ext uri="{FF2B5EF4-FFF2-40B4-BE49-F238E27FC236}">
                <a16:creationId xmlns="" xmlns:a16="http://schemas.microsoft.com/office/drawing/2014/main" id="{030AD7FE-0867-499E-B580-E8D593226808}"/>
              </a:ext>
            </a:extLst>
          </p:cNvPr>
          <p:cNvSpPr>
            <a:spLocks noGrp="1"/>
          </p:cNvSpPr>
          <p:nvPr>
            <p:ph type="title"/>
          </p:nvPr>
        </p:nvSpPr>
        <p:spPr/>
        <p:txBody>
          <a:bodyPr/>
          <a:lstStyle/>
          <a:p>
            <a:r>
              <a:rPr lang="en-US" dirty="0"/>
              <a:t>Hospital Discharge Trends</a:t>
            </a:r>
          </a:p>
        </p:txBody>
      </p:sp>
      <p:sp>
        <p:nvSpPr>
          <p:cNvPr id="4" name="Content Placeholder 1">
            <a:extLst>
              <a:ext uri="{FF2B5EF4-FFF2-40B4-BE49-F238E27FC236}">
                <a16:creationId xmlns="" xmlns:a16="http://schemas.microsoft.com/office/drawing/2014/main" id="{0332A14C-F739-4FAB-9685-77EB50D21475}"/>
              </a:ext>
            </a:extLst>
          </p:cNvPr>
          <p:cNvSpPr txBox="1">
            <a:spLocks/>
          </p:cNvSpPr>
          <p:nvPr/>
        </p:nvSpPr>
        <p:spPr>
          <a:xfrm>
            <a:off x="3184070" y="3665247"/>
            <a:ext cx="5322582" cy="4935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t>Bottom 5 Discharge Destinations </a:t>
            </a:r>
          </a:p>
        </p:txBody>
      </p:sp>
      <p:pic>
        <p:nvPicPr>
          <p:cNvPr id="5" name="Picture 4">
            <a:extLst>
              <a:ext uri="{FF2B5EF4-FFF2-40B4-BE49-F238E27FC236}">
                <a16:creationId xmlns="" xmlns:a16="http://schemas.microsoft.com/office/drawing/2014/main" id="{A95CAA14-0D23-4BF1-B32F-9841A6BEF92D}"/>
              </a:ext>
            </a:extLst>
          </p:cNvPr>
          <p:cNvPicPr>
            <a:picLocks noChangeAspect="1"/>
          </p:cNvPicPr>
          <p:nvPr/>
        </p:nvPicPr>
        <p:blipFill>
          <a:blip r:embed="rId2"/>
          <a:stretch>
            <a:fillRect/>
          </a:stretch>
        </p:blipFill>
        <p:spPr>
          <a:xfrm>
            <a:off x="2636874" y="1675249"/>
            <a:ext cx="6797228" cy="1651985"/>
          </a:xfrm>
          <a:prstGeom prst="rect">
            <a:avLst/>
          </a:prstGeom>
          <a:ln>
            <a:solidFill>
              <a:schemeClr val="tx1"/>
            </a:solidFill>
          </a:ln>
        </p:spPr>
      </p:pic>
      <p:pic>
        <p:nvPicPr>
          <p:cNvPr id="6" name="Picture 5">
            <a:extLst>
              <a:ext uri="{FF2B5EF4-FFF2-40B4-BE49-F238E27FC236}">
                <a16:creationId xmlns="" xmlns:a16="http://schemas.microsoft.com/office/drawing/2014/main" id="{BAA7ED9F-86B5-4134-A921-E0F6676FE52B}"/>
              </a:ext>
            </a:extLst>
          </p:cNvPr>
          <p:cNvPicPr>
            <a:picLocks noChangeAspect="1"/>
          </p:cNvPicPr>
          <p:nvPr/>
        </p:nvPicPr>
        <p:blipFill>
          <a:blip r:embed="rId3"/>
          <a:stretch>
            <a:fillRect/>
          </a:stretch>
        </p:blipFill>
        <p:spPr>
          <a:xfrm>
            <a:off x="2605108" y="4201351"/>
            <a:ext cx="6860759" cy="1706526"/>
          </a:xfrm>
          <a:prstGeom prst="rect">
            <a:avLst/>
          </a:prstGeom>
        </p:spPr>
      </p:pic>
    </p:spTree>
    <p:extLst>
      <p:ext uri="{BB962C8B-B14F-4D97-AF65-F5344CB8AC3E}">
        <p14:creationId xmlns:p14="http://schemas.microsoft.com/office/powerpoint/2010/main" val="2970692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96468F15-B32B-4EE1-9CD0-0053E56B9F9B}"/>
              </a:ext>
            </a:extLst>
          </p:cNvPr>
          <p:cNvSpPr>
            <a:spLocks noGrp="1"/>
          </p:cNvSpPr>
          <p:nvPr>
            <p:ph idx="1"/>
          </p:nvPr>
        </p:nvSpPr>
        <p:spPr/>
        <p:txBody>
          <a:bodyPr/>
          <a:lstStyle/>
          <a:p>
            <a:endParaRPr lang="en-US" dirty="0"/>
          </a:p>
          <a:p>
            <a:r>
              <a:rPr lang="en-US" dirty="0"/>
              <a:t>With almost half of hospital discharges receiving no post-acute care agencies see less patient revenue </a:t>
            </a:r>
          </a:p>
          <a:p>
            <a:endParaRPr lang="en-US" dirty="0"/>
          </a:p>
          <a:p>
            <a:r>
              <a:rPr lang="en-US" dirty="0"/>
              <a:t>With less patients discharged into home care a gap would exist in the healthcare continuum </a:t>
            </a:r>
          </a:p>
          <a:p>
            <a:endParaRPr lang="en-US" dirty="0"/>
          </a:p>
          <a:p>
            <a:r>
              <a:rPr lang="en-US" dirty="0"/>
              <a:t>Readmissions are higher for those patients who do not obtain home health care </a:t>
            </a:r>
          </a:p>
          <a:p>
            <a:endParaRPr lang="en-US" dirty="0"/>
          </a:p>
          <a:p>
            <a:r>
              <a:rPr lang="en-US" dirty="0"/>
              <a:t>Data to share with hospital discharge planners to make a case for home health care</a:t>
            </a:r>
          </a:p>
          <a:p>
            <a:endParaRPr lang="en-US" dirty="0"/>
          </a:p>
          <a:p>
            <a:endParaRPr lang="en-US" dirty="0"/>
          </a:p>
          <a:p>
            <a:endParaRPr lang="en-US" dirty="0"/>
          </a:p>
        </p:txBody>
      </p:sp>
      <p:sp>
        <p:nvSpPr>
          <p:cNvPr id="3" name="Title 2">
            <a:extLst>
              <a:ext uri="{FF2B5EF4-FFF2-40B4-BE49-F238E27FC236}">
                <a16:creationId xmlns="" xmlns:a16="http://schemas.microsoft.com/office/drawing/2014/main" id="{C8439C82-6DA5-4A6A-948B-B46F06E357F1}"/>
              </a:ext>
            </a:extLst>
          </p:cNvPr>
          <p:cNvSpPr>
            <a:spLocks noGrp="1"/>
          </p:cNvSpPr>
          <p:nvPr>
            <p:ph type="title"/>
          </p:nvPr>
        </p:nvSpPr>
        <p:spPr/>
        <p:txBody>
          <a:bodyPr/>
          <a:lstStyle/>
          <a:p>
            <a:r>
              <a:rPr lang="en-US" dirty="0"/>
              <a:t>What this means and Improvement</a:t>
            </a:r>
          </a:p>
        </p:txBody>
      </p:sp>
    </p:spTree>
    <p:extLst>
      <p:ext uri="{BB962C8B-B14F-4D97-AF65-F5344CB8AC3E}">
        <p14:creationId xmlns:p14="http://schemas.microsoft.com/office/powerpoint/2010/main" val="267930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50182CF-87BD-422B-8AAC-E6363DC174A0}"/>
              </a:ext>
            </a:extLst>
          </p:cNvPr>
          <p:cNvSpPr>
            <a:spLocks noGrp="1"/>
          </p:cNvSpPr>
          <p:nvPr>
            <p:ph type="title" idx="4294967295"/>
          </p:nvPr>
        </p:nvSpPr>
        <p:spPr>
          <a:xfrm>
            <a:off x="0" y="1663700"/>
            <a:ext cx="5192713" cy="465138"/>
          </a:xfrm>
          <a:prstGeom prst="rect">
            <a:avLst/>
          </a:prstGeom>
        </p:spPr>
        <p:txBody>
          <a:bodyPr>
            <a:noAutofit/>
          </a:bodyPr>
          <a:lstStyle/>
          <a:p>
            <a:r>
              <a:rPr lang="en-US" sz="2800" b="1" dirty="0">
                <a:solidFill>
                  <a:srgbClr val="006891"/>
                </a:solidFill>
                <a:latin typeface="+mn-lt"/>
              </a:rPr>
              <a:t>NAHC Data Compendium</a:t>
            </a:r>
          </a:p>
        </p:txBody>
      </p:sp>
      <p:sp>
        <p:nvSpPr>
          <p:cNvPr id="6" name="Content Placeholder 2">
            <a:extLst>
              <a:ext uri="{FF2B5EF4-FFF2-40B4-BE49-F238E27FC236}">
                <a16:creationId xmlns="" xmlns:a16="http://schemas.microsoft.com/office/drawing/2014/main" id="{74AAFB48-FF1A-456C-AAA6-2766B9F3AE2C}"/>
              </a:ext>
            </a:extLst>
          </p:cNvPr>
          <p:cNvSpPr>
            <a:spLocks noGrp="1"/>
          </p:cNvSpPr>
          <p:nvPr>
            <p:ph idx="4294967295"/>
          </p:nvPr>
        </p:nvSpPr>
        <p:spPr>
          <a:xfrm>
            <a:off x="0" y="2327275"/>
            <a:ext cx="8229600" cy="3692525"/>
          </a:xfrm>
          <a:prstGeom prst="rect">
            <a:avLst/>
          </a:prstGeom>
        </p:spPr>
        <p:txBody>
          <a:bodyPr>
            <a:normAutofit/>
          </a:bodyPr>
          <a:lstStyle/>
          <a:p>
            <a:pPr marL="0" indent="0" algn="ctr">
              <a:buNone/>
            </a:pPr>
            <a:r>
              <a:rPr lang="en-US" sz="1600" u="sng" dirty="0"/>
              <a:t>Cost Report Data Reports</a:t>
            </a:r>
          </a:p>
          <a:p>
            <a:pPr marL="0" indent="0" algn="ctr">
              <a:buNone/>
            </a:pPr>
            <a:endParaRPr lang="en-US" sz="1600" dirty="0"/>
          </a:p>
          <a:p>
            <a:pPr algn="just"/>
            <a:r>
              <a:rPr lang="en-US" sz="1600" dirty="0"/>
              <a:t>The NAHC COST REPORT DATA COMPENDIUM is an in-depth analysis of Medicare cost reports filed by home health agencies since the beginning of the HH PPS payment system in October 2000. NAHC has acquired nearly 150,000 filed cost reports to develop this Compendium.</a:t>
            </a:r>
          </a:p>
          <a:p>
            <a:pPr algn="just"/>
            <a:r>
              <a:rPr lang="en-US" sz="1600" dirty="0"/>
              <a:t>The Compendium is a valuable tool for providers of services, consultants, health policy planners, home care advocates, investors, and trade associations looking to gain an understanding of the financial status of home health agencies. However, it must be understood this tool is not intended to be used to affect the planning and delivery of care to individual patients. It must be further understood that while the methodology used by NAHC to conduct this analysis has been validated the cost report data used is unaudited.</a:t>
            </a:r>
          </a:p>
          <a:p>
            <a:pPr marL="0" indent="0">
              <a:buNone/>
            </a:pPr>
            <a:endParaRPr lang="en-US" sz="1600" dirty="0"/>
          </a:p>
          <a:p>
            <a:pPr marL="0" indent="0" algn="ctr">
              <a:buNone/>
            </a:pPr>
            <a:r>
              <a:rPr lang="en-US" sz="1600" u="sng" dirty="0">
                <a:hlinkClick r:id="rId2"/>
              </a:rPr>
              <a:t>http://hhfma.org/memberresources/</a:t>
            </a:r>
            <a:endParaRPr lang="en-US" sz="1600" dirty="0"/>
          </a:p>
        </p:txBody>
      </p:sp>
    </p:spTree>
    <p:extLst>
      <p:ext uri="{BB962C8B-B14F-4D97-AF65-F5344CB8AC3E}">
        <p14:creationId xmlns:p14="http://schemas.microsoft.com/office/powerpoint/2010/main" val="2657060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6867284C-C333-4138-B34F-9C5F2D47B39B}"/>
              </a:ext>
            </a:extLst>
          </p:cNvPr>
          <p:cNvPicPr>
            <a:picLocks noChangeAspect="1"/>
          </p:cNvPicPr>
          <p:nvPr/>
        </p:nvPicPr>
        <p:blipFill>
          <a:blip r:embed="rId2"/>
          <a:stretch>
            <a:fillRect/>
          </a:stretch>
        </p:blipFill>
        <p:spPr>
          <a:xfrm>
            <a:off x="2227151" y="5065036"/>
            <a:ext cx="6973783" cy="720262"/>
          </a:xfrm>
          <a:prstGeom prst="rect">
            <a:avLst/>
          </a:prstGeom>
        </p:spPr>
      </p:pic>
      <p:sp>
        <p:nvSpPr>
          <p:cNvPr id="2" name="Title 1">
            <a:extLst>
              <a:ext uri="{FF2B5EF4-FFF2-40B4-BE49-F238E27FC236}">
                <a16:creationId xmlns="" xmlns:a16="http://schemas.microsoft.com/office/drawing/2014/main" id="{0B3AFF19-960B-4FC3-A368-778D60F365E2}"/>
              </a:ext>
            </a:extLst>
          </p:cNvPr>
          <p:cNvSpPr>
            <a:spLocks noGrp="1"/>
          </p:cNvSpPr>
          <p:nvPr>
            <p:ph type="title" idx="4294967295"/>
          </p:nvPr>
        </p:nvSpPr>
        <p:spPr>
          <a:xfrm>
            <a:off x="0" y="1717675"/>
            <a:ext cx="5192713" cy="465138"/>
          </a:xfrm>
          <a:prstGeom prst="rect">
            <a:avLst/>
          </a:prstGeom>
        </p:spPr>
        <p:txBody>
          <a:bodyPr>
            <a:normAutofit fontScale="90000"/>
          </a:bodyPr>
          <a:lstStyle/>
          <a:p>
            <a:r>
              <a:rPr lang="en-US" dirty="0"/>
              <a:t>Total Cost Per Visit</a:t>
            </a:r>
          </a:p>
        </p:txBody>
      </p:sp>
      <p:graphicFrame>
        <p:nvGraphicFramePr>
          <p:cNvPr id="4" name="Table 3">
            <a:extLst>
              <a:ext uri="{FF2B5EF4-FFF2-40B4-BE49-F238E27FC236}">
                <a16:creationId xmlns="" xmlns:a16="http://schemas.microsoft.com/office/drawing/2014/main" id="{544D02D7-AC4D-41D6-AF08-A068C1EEF32F}"/>
              </a:ext>
            </a:extLst>
          </p:cNvPr>
          <p:cNvGraphicFramePr>
            <a:graphicFrameLocks noGrp="1"/>
          </p:cNvGraphicFramePr>
          <p:nvPr>
            <p:extLst/>
          </p:nvPr>
        </p:nvGraphicFramePr>
        <p:xfrm>
          <a:off x="2227153" y="2295543"/>
          <a:ext cx="6973785" cy="808244"/>
        </p:xfrm>
        <a:graphic>
          <a:graphicData uri="http://schemas.openxmlformats.org/drawingml/2006/table">
            <a:tbl>
              <a:tblPr firstRow="1" bandRow="1">
                <a:tableStyleId>{5C22544A-7EE6-4342-B048-85BDC9FD1C3A}</a:tableStyleId>
              </a:tblPr>
              <a:tblGrid>
                <a:gridCol w="996255">
                  <a:extLst>
                    <a:ext uri="{9D8B030D-6E8A-4147-A177-3AD203B41FA5}">
                      <a16:colId xmlns="" xmlns:a16="http://schemas.microsoft.com/office/drawing/2014/main" val="20000"/>
                    </a:ext>
                  </a:extLst>
                </a:gridCol>
                <a:gridCol w="996255">
                  <a:extLst>
                    <a:ext uri="{9D8B030D-6E8A-4147-A177-3AD203B41FA5}">
                      <a16:colId xmlns="" xmlns:a16="http://schemas.microsoft.com/office/drawing/2014/main" val="20001"/>
                    </a:ext>
                  </a:extLst>
                </a:gridCol>
                <a:gridCol w="996255">
                  <a:extLst>
                    <a:ext uri="{9D8B030D-6E8A-4147-A177-3AD203B41FA5}">
                      <a16:colId xmlns="" xmlns:a16="http://schemas.microsoft.com/office/drawing/2014/main" val="20002"/>
                    </a:ext>
                  </a:extLst>
                </a:gridCol>
                <a:gridCol w="996255">
                  <a:extLst>
                    <a:ext uri="{9D8B030D-6E8A-4147-A177-3AD203B41FA5}">
                      <a16:colId xmlns="" xmlns:a16="http://schemas.microsoft.com/office/drawing/2014/main" val="20003"/>
                    </a:ext>
                  </a:extLst>
                </a:gridCol>
                <a:gridCol w="996255">
                  <a:extLst>
                    <a:ext uri="{9D8B030D-6E8A-4147-A177-3AD203B41FA5}">
                      <a16:colId xmlns="" xmlns:a16="http://schemas.microsoft.com/office/drawing/2014/main" val="20004"/>
                    </a:ext>
                  </a:extLst>
                </a:gridCol>
                <a:gridCol w="996255">
                  <a:extLst>
                    <a:ext uri="{9D8B030D-6E8A-4147-A177-3AD203B41FA5}">
                      <a16:colId xmlns="" xmlns:a16="http://schemas.microsoft.com/office/drawing/2014/main" val="20005"/>
                    </a:ext>
                  </a:extLst>
                </a:gridCol>
                <a:gridCol w="996255">
                  <a:extLst>
                    <a:ext uri="{9D8B030D-6E8A-4147-A177-3AD203B41FA5}">
                      <a16:colId xmlns="" xmlns:a16="http://schemas.microsoft.com/office/drawing/2014/main" val="20006"/>
                    </a:ext>
                  </a:extLst>
                </a:gridCol>
              </a:tblGrid>
              <a:tr h="437404">
                <a:tc>
                  <a:txBody>
                    <a:bodyPr/>
                    <a:lstStyle/>
                    <a:p>
                      <a:r>
                        <a:rPr lang="en-US" dirty="0">
                          <a:solidFill>
                            <a:schemeClr val="tx1"/>
                          </a:solidFill>
                        </a:rPr>
                        <a:t>National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1CEF5"/>
                    </a:solidFill>
                  </a:tcPr>
                </a:tc>
                <a:tc>
                  <a:txBody>
                    <a:bodyPr/>
                    <a:lstStyle/>
                    <a:p>
                      <a:r>
                        <a:rPr lang="en-US" dirty="0">
                          <a:solidFill>
                            <a:schemeClr val="tx1"/>
                          </a:solidFill>
                        </a:rPr>
                        <a:t>SN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MSW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HHA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$182.84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$174.91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$174.10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$190.88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$259.70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$81.52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bl>
          </a:graphicData>
        </a:graphic>
      </p:graphicFrame>
      <p:graphicFrame>
        <p:nvGraphicFramePr>
          <p:cNvPr id="5" name="Table 4">
            <a:extLst>
              <a:ext uri="{FF2B5EF4-FFF2-40B4-BE49-F238E27FC236}">
                <a16:creationId xmlns="" xmlns:a16="http://schemas.microsoft.com/office/drawing/2014/main" id="{5F5EE701-98A6-46AF-A4D7-B5798DC11167}"/>
              </a:ext>
            </a:extLst>
          </p:cNvPr>
          <p:cNvGraphicFramePr>
            <a:graphicFrameLocks noGrp="1"/>
          </p:cNvGraphicFramePr>
          <p:nvPr>
            <p:extLst/>
          </p:nvPr>
        </p:nvGraphicFramePr>
        <p:xfrm>
          <a:off x="2227152" y="4144310"/>
          <a:ext cx="6973785" cy="827784"/>
        </p:xfrm>
        <a:graphic>
          <a:graphicData uri="http://schemas.openxmlformats.org/drawingml/2006/table">
            <a:tbl>
              <a:tblPr firstRow="1" bandRow="1">
                <a:tableStyleId>{5C22544A-7EE6-4342-B048-85BDC9FD1C3A}</a:tableStyleId>
              </a:tblPr>
              <a:tblGrid>
                <a:gridCol w="996255">
                  <a:extLst>
                    <a:ext uri="{9D8B030D-6E8A-4147-A177-3AD203B41FA5}">
                      <a16:colId xmlns="" xmlns:a16="http://schemas.microsoft.com/office/drawing/2014/main" val="20000"/>
                    </a:ext>
                  </a:extLst>
                </a:gridCol>
                <a:gridCol w="996255">
                  <a:extLst>
                    <a:ext uri="{9D8B030D-6E8A-4147-A177-3AD203B41FA5}">
                      <a16:colId xmlns="" xmlns:a16="http://schemas.microsoft.com/office/drawing/2014/main" val="20001"/>
                    </a:ext>
                  </a:extLst>
                </a:gridCol>
                <a:gridCol w="996255">
                  <a:extLst>
                    <a:ext uri="{9D8B030D-6E8A-4147-A177-3AD203B41FA5}">
                      <a16:colId xmlns="" xmlns:a16="http://schemas.microsoft.com/office/drawing/2014/main" val="20002"/>
                    </a:ext>
                  </a:extLst>
                </a:gridCol>
                <a:gridCol w="996255">
                  <a:extLst>
                    <a:ext uri="{9D8B030D-6E8A-4147-A177-3AD203B41FA5}">
                      <a16:colId xmlns="" xmlns:a16="http://schemas.microsoft.com/office/drawing/2014/main" val="20003"/>
                    </a:ext>
                  </a:extLst>
                </a:gridCol>
                <a:gridCol w="996255">
                  <a:extLst>
                    <a:ext uri="{9D8B030D-6E8A-4147-A177-3AD203B41FA5}">
                      <a16:colId xmlns="" xmlns:a16="http://schemas.microsoft.com/office/drawing/2014/main" val="20004"/>
                    </a:ext>
                  </a:extLst>
                </a:gridCol>
                <a:gridCol w="996255">
                  <a:extLst>
                    <a:ext uri="{9D8B030D-6E8A-4147-A177-3AD203B41FA5}">
                      <a16:colId xmlns="" xmlns:a16="http://schemas.microsoft.com/office/drawing/2014/main" val="20005"/>
                    </a:ext>
                  </a:extLst>
                </a:gridCol>
                <a:gridCol w="996255">
                  <a:extLst>
                    <a:ext uri="{9D8B030D-6E8A-4147-A177-3AD203B41FA5}">
                      <a16:colId xmlns="" xmlns:a16="http://schemas.microsoft.com/office/drawing/2014/main" val="20006"/>
                    </a:ext>
                  </a:extLst>
                </a:gridCol>
              </a:tblGrid>
              <a:tr h="456944">
                <a:tc>
                  <a:txBody>
                    <a:bodyPr/>
                    <a:lstStyle/>
                    <a:p>
                      <a:r>
                        <a:rPr lang="en-US" dirty="0">
                          <a:solidFill>
                            <a:schemeClr val="tx1"/>
                          </a:solidFill>
                        </a:rPr>
                        <a:t>National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1CEF5"/>
                    </a:solidFill>
                  </a:tcPr>
                </a:tc>
                <a:tc>
                  <a:txBody>
                    <a:bodyPr/>
                    <a:lstStyle/>
                    <a:p>
                      <a:r>
                        <a:rPr lang="en-US" dirty="0">
                          <a:solidFill>
                            <a:schemeClr val="tx1"/>
                          </a:solidFill>
                        </a:rPr>
                        <a:t>SN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MSW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HHA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$154.84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$181.59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$179.88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$192.99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$236.66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$70.10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pic>
        <p:nvPicPr>
          <p:cNvPr id="6" name="Picture 5">
            <a:extLst>
              <a:ext uri="{FF2B5EF4-FFF2-40B4-BE49-F238E27FC236}">
                <a16:creationId xmlns="" xmlns:a16="http://schemas.microsoft.com/office/drawing/2014/main" id="{CCDE5296-1229-4BDD-A573-AAD62EBE8064}"/>
              </a:ext>
            </a:extLst>
          </p:cNvPr>
          <p:cNvPicPr>
            <a:picLocks noChangeAspect="1"/>
          </p:cNvPicPr>
          <p:nvPr/>
        </p:nvPicPr>
        <p:blipFill>
          <a:blip r:embed="rId3"/>
          <a:stretch>
            <a:fillRect/>
          </a:stretch>
        </p:blipFill>
        <p:spPr>
          <a:xfrm>
            <a:off x="2227152" y="3149597"/>
            <a:ext cx="6973784" cy="748030"/>
          </a:xfrm>
          <a:prstGeom prst="rect">
            <a:avLst/>
          </a:prstGeom>
        </p:spPr>
      </p:pic>
    </p:spTree>
    <p:extLst>
      <p:ext uri="{BB962C8B-B14F-4D97-AF65-F5344CB8AC3E}">
        <p14:creationId xmlns:p14="http://schemas.microsoft.com/office/powerpoint/2010/main" val="2592552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3AFF19-960B-4FC3-A368-778D60F365E2}"/>
              </a:ext>
            </a:extLst>
          </p:cNvPr>
          <p:cNvSpPr>
            <a:spLocks noGrp="1"/>
          </p:cNvSpPr>
          <p:nvPr>
            <p:ph type="title" idx="4294967295"/>
          </p:nvPr>
        </p:nvSpPr>
        <p:spPr>
          <a:xfrm>
            <a:off x="0" y="1499447"/>
            <a:ext cx="5192713" cy="465138"/>
          </a:xfrm>
          <a:prstGeom prst="rect">
            <a:avLst/>
          </a:prstGeom>
        </p:spPr>
        <p:txBody>
          <a:bodyPr>
            <a:normAutofit fontScale="90000"/>
          </a:bodyPr>
          <a:lstStyle/>
          <a:p>
            <a:r>
              <a:rPr lang="en-US" dirty="0"/>
              <a:t>Total Cost Per Visit</a:t>
            </a:r>
          </a:p>
        </p:txBody>
      </p:sp>
      <p:graphicFrame>
        <p:nvGraphicFramePr>
          <p:cNvPr id="4" name="Table 3">
            <a:extLst>
              <a:ext uri="{FF2B5EF4-FFF2-40B4-BE49-F238E27FC236}">
                <a16:creationId xmlns="" xmlns:a16="http://schemas.microsoft.com/office/drawing/2014/main" id="{544D02D7-AC4D-41D6-AF08-A068C1EEF32F}"/>
              </a:ext>
            </a:extLst>
          </p:cNvPr>
          <p:cNvGraphicFramePr>
            <a:graphicFrameLocks noGrp="1"/>
          </p:cNvGraphicFramePr>
          <p:nvPr>
            <p:extLst>
              <p:ext uri="{D42A27DB-BD31-4B8C-83A1-F6EECF244321}">
                <p14:modId xmlns:p14="http://schemas.microsoft.com/office/powerpoint/2010/main" val="1530884457"/>
              </p:ext>
            </p:extLst>
          </p:nvPr>
        </p:nvGraphicFramePr>
        <p:xfrm>
          <a:off x="2227152" y="2105340"/>
          <a:ext cx="6973785" cy="1285240"/>
        </p:xfrm>
        <a:graphic>
          <a:graphicData uri="http://schemas.openxmlformats.org/drawingml/2006/table">
            <a:tbl>
              <a:tblPr firstRow="1" bandRow="1">
                <a:tableStyleId>{5C22544A-7EE6-4342-B048-85BDC9FD1C3A}</a:tableStyleId>
              </a:tblPr>
              <a:tblGrid>
                <a:gridCol w="996255">
                  <a:extLst>
                    <a:ext uri="{9D8B030D-6E8A-4147-A177-3AD203B41FA5}">
                      <a16:colId xmlns="" xmlns:a16="http://schemas.microsoft.com/office/drawing/2014/main" val="20000"/>
                    </a:ext>
                  </a:extLst>
                </a:gridCol>
                <a:gridCol w="996255">
                  <a:extLst>
                    <a:ext uri="{9D8B030D-6E8A-4147-A177-3AD203B41FA5}">
                      <a16:colId xmlns="" xmlns:a16="http://schemas.microsoft.com/office/drawing/2014/main" val="20001"/>
                    </a:ext>
                  </a:extLst>
                </a:gridCol>
                <a:gridCol w="996255">
                  <a:extLst>
                    <a:ext uri="{9D8B030D-6E8A-4147-A177-3AD203B41FA5}">
                      <a16:colId xmlns="" xmlns:a16="http://schemas.microsoft.com/office/drawing/2014/main" val="20002"/>
                    </a:ext>
                  </a:extLst>
                </a:gridCol>
                <a:gridCol w="996255">
                  <a:extLst>
                    <a:ext uri="{9D8B030D-6E8A-4147-A177-3AD203B41FA5}">
                      <a16:colId xmlns="" xmlns:a16="http://schemas.microsoft.com/office/drawing/2014/main" val="20003"/>
                    </a:ext>
                  </a:extLst>
                </a:gridCol>
                <a:gridCol w="996255">
                  <a:extLst>
                    <a:ext uri="{9D8B030D-6E8A-4147-A177-3AD203B41FA5}">
                      <a16:colId xmlns="" xmlns:a16="http://schemas.microsoft.com/office/drawing/2014/main" val="20004"/>
                    </a:ext>
                  </a:extLst>
                </a:gridCol>
                <a:gridCol w="996255">
                  <a:extLst>
                    <a:ext uri="{9D8B030D-6E8A-4147-A177-3AD203B41FA5}">
                      <a16:colId xmlns="" xmlns:a16="http://schemas.microsoft.com/office/drawing/2014/main" val="20005"/>
                    </a:ext>
                  </a:extLst>
                </a:gridCol>
                <a:gridCol w="996255">
                  <a:extLst>
                    <a:ext uri="{9D8B030D-6E8A-4147-A177-3AD203B41FA5}">
                      <a16:colId xmlns="" xmlns:a16="http://schemas.microsoft.com/office/drawing/2014/main" val="20006"/>
                    </a:ext>
                  </a:extLst>
                </a:gridCol>
              </a:tblGrid>
              <a:tr h="437404">
                <a:tc>
                  <a:txBody>
                    <a:bodyPr/>
                    <a:lstStyle/>
                    <a:p>
                      <a:r>
                        <a:rPr lang="en-US" dirty="0">
                          <a:solidFill>
                            <a:schemeClr val="tx1"/>
                          </a:solidFill>
                        </a:rPr>
                        <a:t>Free - Standing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1CEF5"/>
                    </a:solidFill>
                  </a:tcPr>
                </a:tc>
                <a:tc>
                  <a:txBody>
                    <a:bodyPr/>
                    <a:lstStyle/>
                    <a:p>
                      <a:r>
                        <a:rPr lang="en-US" dirty="0">
                          <a:solidFill>
                            <a:schemeClr val="tx1"/>
                          </a:solidFill>
                        </a:rPr>
                        <a:t>SN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MSW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HHA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$155.09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$168.57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$166.08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$183.32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$230.38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$71.84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bl>
          </a:graphicData>
        </a:graphic>
      </p:graphicFrame>
      <p:graphicFrame>
        <p:nvGraphicFramePr>
          <p:cNvPr id="5" name="Table 4">
            <a:extLst>
              <a:ext uri="{FF2B5EF4-FFF2-40B4-BE49-F238E27FC236}">
                <a16:creationId xmlns="" xmlns:a16="http://schemas.microsoft.com/office/drawing/2014/main" id="{5F5EE701-98A6-46AF-A4D7-B5798DC11167}"/>
              </a:ext>
            </a:extLst>
          </p:cNvPr>
          <p:cNvGraphicFramePr>
            <a:graphicFrameLocks noGrp="1"/>
          </p:cNvGraphicFramePr>
          <p:nvPr>
            <p:extLst/>
          </p:nvPr>
        </p:nvGraphicFramePr>
        <p:xfrm>
          <a:off x="2227152" y="4144310"/>
          <a:ext cx="6973785" cy="1285240"/>
        </p:xfrm>
        <a:graphic>
          <a:graphicData uri="http://schemas.openxmlformats.org/drawingml/2006/table">
            <a:tbl>
              <a:tblPr firstRow="1" bandRow="1">
                <a:tableStyleId>{5C22544A-7EE6-4342-B048-85BDC9FD1C3A}</a:tableStyleId>
              </a:tblPr>
              <a:tblGrid>
                <a:gridCol w="996255">
                  <a:extLst>
                    <a:ext uri="{9D8B030D-6E8A-4147-A177-3AD203B41FA5}">
                      <a16:colId xmlns="" xmlns:a16="http://schemas.microsoft.com/office/drawing/2014/main" val="20000"/>
                    </a:ext>
                  </a:extLst>
                </a:gridCol>
                <a:gridCol w="996255">
                  <a:extLst>
                    <a:ext uri="{9D8B030D-6E8A-4147-A177-3AD203B41FA5}">
                      <a16:colId xmlns="" xmlns:a16="http://schemas.microsoft.com/office/drawing/2014/main" val="20001"/>
                    </a:ext>
                  </a:extLst>
                </a:gridCol>
                <a:gridCol w="996255">
                  <a:extLst>
                    <a:ext uri="{9D8B030D-6E8A-4147-A177-3AD203B41FA5}">
                      <a16:colId xmlns="" xmlns:a16="http://schemas.microsoft.com/office/drawing/2014/main" val="20002"/>
                    </a:ext>
                  </a:extLst>
                </a:gridCol>
                <a:gridCol w="996255">
                  <a:extLst>
                    <a:ext uri="{9D8B030D-6E8A-4147-A177-3AD203B41FA5}">
                      <a16:colId xmlns="" xmlns:a16="http://schemas.microsoft.com/office/drawing/2014/main" val="20003"/>
                    </a:ext>
                  </a:extLst>
                </a:gridCol>
                <a:gridCol w="996255">
                  <a:extLst>
                    <a:ext uri="{9D8B030D-6E8A-4147-A177-3AD203B41FA5}">
                      <a16:colId xmlns="" xmlns:a16="http://schemas.microsoft.com/office/drawing/2014/main" val="20004"/>
                    </a:ext>
                  </a:extLst>
                </a:gridCol>
                <a:gridCol w="996255">
                  <a:extLst>
                    <a:ext uri="{9D8B030D-6E8A-4147-A177-3AD203B41FA5}">
                      <a16:colId xmlns="" xmlns:a16="http://schemas.microsoft.com/office/drawing/2014/main" val="20005"/>
                    </a:ext>
                  </a:extLst>
                </a:gridCol>
                <a:gridCol w="996255">
                  <a:extLst>
                    <a:ext uri="{9D8B030D-6E8A-4147-A177-3AD203B41FA5}">
                      <a16:colId xmlns="" xmlns:a16="http://schemas.microsoft.com/office/drawing/2014/main" val="20006"/>
                    </a:ext>
                  </a:extLst>
                </a:gridCol>
              </a:tblGrid>
              <a:tr h="456944">
                <a:tc>
                  <a:txBody>
                    <a:bodyPr/>
                    <a:lstStyle/>
                    <a:p>
                      <a:r>
                        <a:rPr lang="en-US" dirty="0">
                          <a:solidFill>
                            <a:schemeClr val="tx1"/>
                          </a:solidFill>
                        </a:rPr>
                        <a:t>Free - Standing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1CEF5"/>
                    </a:solidFill>
                  </a:tcPr>
                </a:tc>
                <a:tc>
                  <a:txBody>
                    <a:bodyPr/>
                    <a:lstStyle/>
                    <a:p>
                      <a:r>
                        <a:rPr lang="en-US" dirty="0">
                          <a:solidFill>
                            <a:schemeClr val="tx1"/>
                          </a:solidFill>
                        </a:rPr>
                        <a:t>SN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MSW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HHA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$146.12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$180.31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$178.02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$191.08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$226.43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$66.73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pic>
        <p:nvPicPr>
          <p:cNvPr id="7" name="Picture 6">
            <a:extLst>
              <a:ext uri="{FF2B5EF4-FFF2-40B4-BE49-F238E27FC236}">
                <a16:creationId xmlns="" xmlns:a16="http://schemas.microsoft.com/office/drawing/2014/main" id="{E8CDA7E6-0EA2-44CB-8BD2-24B77269A29B}"/>
              </a:ext>
            </a:extLst>
          </p:cNvPr>
          <p:cNvPicPr>
            <a:picLocks noChangeAspect="1"/>
          </p:cNvPicPr>
          <p:nvPr/>
        </p:nvPicPr>
        <p:blipFill>
          <a:blip r:embed="rId2"/>
          <a:stretch>
            <a:fillRect/>
          </a:stretch>
        </p:blipFill>
        <p:spPr>
          <a:xfrm>
            <a:off x="2227151" y="3390580"/>
            <a:ext cx="6973785" cy="720262"/>
          </a:xfrm>
          <a:prstGeom prst="rect">
            <a:avLst/>
          </a:prstGeom>
        </p:spPr>
      </p:pic>
      <p:pic>
        <p:nvPicPr>
          <p:cNvPr id="8" name="Picture 7">
            <a:extLst>
              <a:ext uri="{FF2B5EF4-FFF2-40B4-BE49-F238E27FC236}">
                <a16:creationId xmlns="" xmlns:a16="http://schemas.microsoft.com/office/drawing/2014/main" id="{6529B3AB-8324-44AC-B3BC-39A848C1ED7F}"/>
              </a:ext>
            </a:extLst>
          </p:cNvPr>
          <p:cNvPicPr>
            <a:picLocks noChangeAspect="1"/>
          </p:cNvPicPr>
          <p:nvPr/>
        </p:nvPicPr>
        <p:blipFill>
          <a:blip r:embed="rId3"/>
          <a:stretch>
            <a:fillRect/>
          </a:stretch>
        </p:blipFill>
        <p:spPr>
          <a:xfrm>
            <a:off x="2227150" y="5408657"/>
            <a:ext cx="6973785" cy="720262"/>
          </a:xfrm>
          <a:prstGeom prst="rect">
            <a:avLst/>
          </a:prstGeom>
        </p:spPr>
      </p:pic>
    </p:spTree>
    <p:extLst>
      <p:ext uri="{BB962C8B-B14F-4D97-AF65-F5344CB8AC3E}">
        <p14:creationId xmlns:p14="http://schemas.microsoft.com/office/powerpoint/2010/main" val="583855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3AFF19-960B-4FC3-A368-778D60F365E2}"/>
              </a:ext>
            </a:extLst>
          </p:cNvPr>
          <p:cNvSpPr>
            <a:spLocks noGrp="1"/>
          </p:cNvSpPr>
          <p:nvPr>
            <p:ph type="title" idx="4294967295"/>
          </p:nvPr>
        </p:nvSpPr>
        <p:spPr>
          <a:xfrm>
            <a:off x="0" y="1717675"/>
            <a:ext cx="5192713" cy="465138"/>
          </a:xfrm>
          <a:prstGeom prst="rect">
            <a:avLst/>
          </a:prstGeom>
        </p:spPr>
        <p:txBody>
          <a:bodyPr>
            <a:normAutofit fontScale="90000"/>
          </a:bodyPr>
          <a:lstStyle/>
          <a:p>
            <a:r>
              <a:rPr lang="en-US" dirty="0"/>
              <a:t>Total Cost Per Visit</a:t>
            </a:r>
          </a:p>
        </p:txBody>
      </p:sp>
      <p:graphicFrame>
        <p:nvGraphicFramePr>
          <p:cNvPr id="4" name="Table 3">
            <a:extLst>
              <a:ext uri="{FF2B5EF4-FFF2-40B4-BE49-F238E27FC236}">
                <a16:creationId xmlns="" xmlns:a16="http://schemas.microsoft.com/office/drawing/2014/main" id="{544D02D7-AC4D-41D6-AF08-A068C1EEF32F}"/>
              </a:ext>
            </a:extLst>
          </p:cNvPr>
          <p:cNvGraphicFramePr>
            <a:graphicFrameLocks noGrp="1"/>
          </p:cNvGraphicFramePr>
          <p:nvPr>
            <p:extLst/>
          </p:nvPr>
        </p:nvGraphicFramePr>
        <p:xfrm>
          <a:off x="2227153" y="2295543"/>
          <a:ext cx="6973785" cy="1010920"/>
        </p:xfrm>
        <a:graphic>
          <a:graphicData uri="http://schemas.openxmlformats.org/drawingml/2006/table">
            <a:tbl>
              <a:tblPr firstRow="1" bandRow="1">
                <a:tableStyleId>{5C22544A-7EE6-4342-B048-85BDC9FD1C3A}</a:tableStyleId>
              </a:tblPr>
              <a:tblGrid>
                <a:gridCol w="996255">
                  <a:extLst>
                    <a:ext uri="{9D8B030D-6E8A-4147-A177-3AD203B41FA5}">
                      <a16:colId xmlns="" xmlns:a16="http://schemas.microsoft.com/office/drawing/2014/main" val="20000"/>
                    </a:ext>
                  </a:extLst>
                </a:gridCol>
                <a:gridCol w="996255">
                  <a:extLst>
                    <a:ext uri="{9D8B030D-6E8A-4147-A177-3AD203B41FA5}">
                      <a16:colId xmlns="" xmlns:a16="http://schemas.microsoft.com/office/drawing/2014/main" val="20001"/>
                    </a:ext>
                  </a:extLst>
                </a:gridCol>
                <a:gridCol w="996255">
                  <a:extLst>
                    <a:ext uri="{9D8B030D-6E8A-4147-A177-3AD203B41FA5}">
                      <a16:colId xmlns="" xmlns:a16="http://schemas.microsoft.com/office/drawing/2014/main" val="20002"/>
                    </a:ext>
                  </a:extLst>
                </a:gridCol>
                <a:gridCol w="996255">
                  <a:extLst>
                    <a:ext uri="{9D8B030D-6E8A-4147-A177-3AD203B41FA5}">
                      <a16:colId xmlns="" xmlns:a16="http://schemas.microsoft.com/office/drawing/2014/main" val="20003"/>
                    </a:ext>
                  </a:extLst>
                </a:gridCol>
                <a:gridCol w="996255">
                  <a:extLst>
                    <a:ext uri="{9D8B030D-6E8A-4147-A177-3AD203B41FA5}">
                      <a16:colId xmlns="" xmlns:a16="http://schemas.microsoft.com/office/drawing/2014/main" val="20004"/>
                    </a:ext>
                  </a:extLst>
                </a:gridCol>
                <a:gridCol w="996255">
                  <a:extLst>
                    <a:ext uri="{9D8B030D-6E8A-4147-A177-3AD203B41FA5}">
                      <a16:colId xmlns="" xmlns:a16="http://schemas.microsoft.com/office/drawing/2014/main" val="20005"/>
                    </a:ext>
                  </a:extLst>
                </a:gridCol>
                <a:gridCol w="996255">
                  <a:extLst>
                    <a:ext uri="{9D8B030D-6E8A-4147-A177-3AD203B41FA5}">
                      <a16:colId xmlns="" xmlns:a16="http://schemas.microsoft.com/office/drawing/2014/main" val="20006"/>
                    </a:ext>
                  </a:extLst>
                </a:gridCol>
              </a:tblGrid>
              <a:tr h="437404">
                <a:tc>
                  <a:txBody>
                    <a:bodyPr/>
                    <a:lstStyle/>
                    <a:p>
                      <a:r>
                        <a:rPr lang="en-US" dirty="0">
                          <a:solidFill>
                            <a:schemeClr val="tx1"/>
                          </a:solidFill>
                        </a:rPr>
                        <a:t>Hospital Based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1CEF5"/>
                    </a:solidFill>
                  </a:tcPr>
                </a:tc>
                <a:tc>
                  <a:txBody>
                    <a:bodyPr/>
                    <a:lstStyle/>
                    <a:p>
                      <a:r>
                        <a:rPr lang="en-US" dirty="0">
                          <a:solidFill>
                            <a:schemeClr val="tx1"/>
                          </a:solidFill>
                        </a:rPr>
                        <a:t>SN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MSW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HHA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$250.67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$190.74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$195.72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$212.48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$356.63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$106.43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bl>
          </a:graphicData>
        </a:graphic>
      </p:graphicFrame>
      <p:graphicFrame>
        <p:nvGraphicFramePr>
          <p:cNvPr id="5" name="Table 4">
            <a:extLst>
              <a:ext uri="{FF2B5EF4-FFF2-40B4-BE49-F238E27FC236}">
                <a16:creationId xmlns="" xmlns:a16="http://schemas.microsoft.com/office/drawing/2014/main" id="{5F5EE701-98A6-46AF-A4D7-B5798DC11167}"/>
              </a:ext>
            </a:extLst>
          </p:cNvPr>
          <p:cNvGraphicFramePr>
            <a:graphicFrameLocks noGrp="1"/>
          </p:cNvGraphicFramePr>
          <p:nvPr>
            <p:extLst/>
          </p:nvPr>
        </p:nvGraphicFramePr>
        <p:xfrm>
          <a:off x="2227152" y="4144310"/>
          <a:ext cx="6973785" cy="1010920"/>
        </p:xfrm>
        <a:graphic>
          <a:graphicData uri="http://schemas.openxmlformats.org/drawingml/2006/table">
            <a:tbl>
              <a:tblPr firstRow="1" bandRow="1">
                <a:tableStyleId>{5C22544A-7EE6-4342-B048-85BDC9FD1C3A}</a:tableStyleId>
              </a:tblPr>
              <a:tblGrid>
                <a:gridCol w="996255">
                  <a:extLst>
                    <a:ext uri="{9D8B030D-6E8A-4147-A177-3AD203B41FA5}">
                      <a16:colId xmlns="" xmlns:a16="http://schemas.microsoft.com/office/drawing/2014/main" val="20000"/>
                    </a:ext>
                  </a:extLst>
                </a:gridCol>
                <a:gridCol w="996255">
                  <a:extLst>
                    <a:ext uri="{9D8B030D-6E8A-4147-A177-3AD203B41FA5}">
                      <a16:colId xmlns="" xmlns:a16="http://schemas.microsoft.com/office/drawing/2014/main" val="20001"/>
                    </a:ext>
                  </a:extLst>
                </a:gridCol>
                <a:gridCol w="996255">
                  <a:extLst>
                    <a:ext uri="{9D8B030D-6E8A-4147-A177-3AD203B41FA5}">
                      <a16:colId xmlns="" xmlns:a16="http://schemas.microsoft.com/office/drawing/2014/main" val="20002"/>
                    </a:ext>
                  </a:extLst>
                </a:gridCol>
                <a:gridCol w="996255">
                  <a:extLst>
                    <a:ext uri="{9D8B030D-6E8A-4147-A177-3AD203B41FA5}">
                      <a16:colId xmlns="" xmlns:a16="http://schemas.microsoft.com/office/drawing/2014/main" val="20003"/>
                    </a:ext>
                  </a:extLst>
                </a:gridCol>
                <a:gridCol w="996255">
                  <a:extLst>
                    <a:ext uri="{9D8B030D-6E8A-4147-A177-3AD203B41FA5}">
                      <a16:colId xmlns="" xmlns:a16="http://schemas.microsoft.com/office/drawing/2014/main" val="20004"/>
                    </a:ext>
                  </a:extLst>
                </a:gridCol>
                <a:gridCol w="996255">
                  <a:extLst>
                    <a:ext uri="{9D8B030D-6E8A-4147-A177-3AD203B41FA5}">
                      <a16:colId xmlns="" xmlns:a16="http://schemas.microsoft.com/office/drawing/2014/main" val="20005"/>
                    </a:ext>
                  </a:extLst>
                </a:gridCol>
                <a:gridCol w="996255">
                  <a:extLst>
                    <a:ext uri="{9D8B030D-6E8A-4147-A177-3AD203B41FA5}">
                      <a16:colId xmlns="" xmlns:a16="http://schemas.microsoft.com/office/drawing/2014/main" val="20006"/>
                    </a:ext>
                  </a:extLst>
                </a:gridCol>
              </a:tblGrid>
              <a:tr h="456944">
                <a:tc>
                  <a:txBody>
                    <a:bodyPr/>
                    <a:lstStyle/>
                    <a:p>
                      <a:r>
                        <a:rPr lang="en-US" dirty="0">
                          <a:solidFill>
                            <a:schemeClr val="tx1"/>
                          </a:solidFill>
                        </a:rPr>
                        <a:t>Hospital Based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1CEF5"/>
                    </a:solidFill>
                  </a:tcPr>
                </a:tc>
                <a:tc>
                  <a:txBody>
                    <a:bodyPr/>
                    <a:lstStyle/>
                    <a:p>
                      <a:r>
                        <a:rPr lang="en-US" dirty="0">
                          <a:solidFill>
                            <a:schemeClr val="tx1"/>
                          </a:solidFill>
                        </a:rPr>
                        <a:t>SN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MSW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HHA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$239.62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$194.59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$200.30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$213.23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$363.63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$103.34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pic>
        <p:nvPicPr>
          <p:cNvPr id="3" name="Picture 2">
            <a:extLst>
              <a:ext uri="{FF2B5EF4-FFF2-40B4-BE49-F238E27FC236}">
                <a16:creationId xmlns="" xmlns:a16="http://schemas.microsoft.com/office/drawing/2014/main" id="{EE1CAA12-0F37-4C62-8C19-B13FCFBF0475}"/>
              </a:ext>
            </a:extLst>
          </p:cNvPr>
          <p:cNvPicPr>
            <a:picLocks noChangeAspect="1"/>
          </p:cNvPicPr>
          <p:nvPr/>
        </p:nvPicPr>
        <p:blipFill>
          <a:blip r:embed="rId2"/>
          <a:stretch>
            <a:fillRect/>
          </a:stretch>
        </p:blipFill>
        <p:spPr>
          <a:xfrm>
            <a:off x="2227151" y="5085384"/>
            <a:ext cx="6973785" cy="720262"/>
          </a:xfrm>
          <a:prstGeom prst="rect">
            <a:avLst/>
          </a:prstGeom>
        </p:spPr>
      </p:pic>
      <p:pic>
        <p:nvPicPr>
          <p:cNvPr id="6" name="Picture 5">
            <a:extLst>
              <a:ext uri="{FF2B5EF4-FFF2-40B4-BE49-F238E27FC236}">
                <a16:creationId xmlns="" xmlns:a16="http://schemas.microsoft.com/office/drawing/2014/main" id="{FBA9D21F-7B6C-4166-A239-33C605D6BB34}"/>
              </a:ext>
            </a:extLst>
          </p:cNvPr>
          <p:cNvPicPr>
            <a:picLocks noChangeAspect="1"/>
          </p:cNvPicPr>
          <p:nvPr/>
        </p:nvPicPr>
        <p:blipFill>
          <a:blip r:embed="rId3"/>
          <a:stretch>
            <a:fillRect/>
          </a:stretch>
        </p:blipFill>
        <p:spPr>
          <a:xfrm>
            <a:off x="2227151" y="3235406"/>
            <a:ext cx="6973785" cy="720263"/>
          </a:xfrm>
          <a:prstGeom prst="rect">
            <a:avLst/>
          </a:prstGeom>
        </p:spPr>
      </p:pic>
    </p:spTree>
    <p:extLst>
      <p:ext uri="{BB962C8B-B14F-4D97-AF65-F5344CB8AC3E}">
        <p14:creationId xmlns:p14="http://schemas.microsoft.com/office/powerpoint/2010/main" val="2670203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3AFF19-960B-4FC3-A368-778D60F365E2}"/>
              </a:ext>
            </a:extLst>
          </p:cNvPr>
          <p:cNvSpPr>
            <a:spLocks noGrp="1"/>
          </p:cNvSpPr>
          <p:nvPr>
            <p:ph type="title" idx="4294967295"/>
          </p:nvPr>
        </p:nvSpPr>
        <p:spPr>
          <a:xfrm>
            <a:off x="0" y="1717675"/>
            <a:ext cx="5192713" cy="465138"/>
          </a:xfrm>
          <a:prstGeom prst="rect">
            <a:avLst/>
          </a:prstGeom>
        </p:spPr>
        <p:txBody>
          <a:bodyPr>
            <a:normAutofit fontScale="90000"/>
          </a:bodyPr>
          <a:lstStyle/>
          <a:p>
            <a:r>
              <a:rPr lang="en-US" dirty="0"/>
              <a:t>Total Cost Per Visit</a:t>
            </a:r>
          </a:p>
        </p:txBody>
      </p:sp>
      <p:graphicFrame>
        <p:nvGraphicFramePr>
          <p:cNvPr id="4" name="Table 3">
            <a:extLst>
              <a:ext uri="{FF2B5EF4-FFF2-40B4-BE49-F238E27FC236}">
                <a16:creationId xmlns="" xmlns:a16="http://schemas.microsoft.com/office/drawing/2014/main" id="{544D02D7-AC4D-41D6-AF08-A068C1EEF32F}"/>
              </a:ext>
            </a:extLst>
          </p:cNvPr>
          <p:cNvGraphicFramePr>
            <a:graphicFrameLocks noGrp="1"/>
          </p:cNvGraphicFramePr>
          <p:nvPr>
            <p:extLst/>
          </p:nvPr>
        </p:nvGraphicFramePr>
        <p:xfrm>
          <a:off x="2227153" y="2295543"/>
          <a:ext cx="6973785" cy="808244"/>
        </p:xfrm>
        <a:graphic>
          <a:graphicData uri="http://schemas.openxmlformats.org/drawingml/2006/table">
            <a:tbl>
              <a:tblPr firstRow="1" bandRow="1">
                <a:tableStyleId>{5C22544A-7EE6-4342-B048-85BDC9FD1C3A}</a:tableStyleId>
              </a:tblPr>
              <a:tblGrid>
                <a:gridCol w="996255">
                  <a:extLst>
                    <a:ext uri="{9D8B030D-6E8A-4147-A177-3AD203B41FA5}">
                      <a16:colId xmlns="" xmlns:a16="http://schemas.microsoft.com/office/drawing/2014/main" val="20000"/>
                    </a:ext>
                  </a:extLst>
                </a:gridCol>
                <a:gridCol w="996255">
                  <a:extLst>
                    <a:ext uri="{9D8B030D-6E8A-4147-A177-3AD203B41FA5}">
                      <a16:colId xmlns="" xmlns:a16="http://schemas.microsoft.com/office/drawing/2014/main" val="20001"/>
                    </a:ext>
                  </a:extLst>
                </a:gridCol>
                <a:gridCol w="996255">
                  <a:extLst>
                    <a:ext uri="{9D8B030D-6E8A-4147-A177-3AD203B41FA5}">
                      <a16:colId xmlns="" xmlns:a16="http://schemas.microsoft.com/office/drawing/2014/main" val="20002"/>
                    </a:ext>
                  </a:extLst>
                </a:gridCol>
                <a:gridCol w="996255">
                  <a:extLst>
                    <a:ext uri="{9D8B030D-6E8A-4147-A177-3AD203B41FA5}">
                      <a16:colId xmlns="" xmlns:a16="http://schemas.microsoft.com/office/drawing/2014/main" val="20003"/>
                    </a:ext>
                  </a:extLst>
                </a:gridCol>
                <a:gridCol w="996255">
                  <a:extLst>
                    <a:ext uri="{9D8B030D-6E8A-4147-A177-3AD203B41FA5}">
                      <a16:colId xmlns="" xmlns:a16="http://schemas.microsoft.com/office/drawing/2014/main" val="20004"/>
                    </a:ext>
                  </a:extLst>
                </a:gridCol>
                <a:gridCol w="996255">
                  <a:extLst>
                    <a:ext uri="{9D8B030D-6E8A-4147-A177-3AD203B41FA5}">
                      <a16:colId xmlns="" xmlns:a16="http://schemas.microsoft.com/office/drawing/2014/main" val="20005"/>
                    </a:ext>
                  </a:extLst>
                </a:gridCol>
                <a:gridCol w="996255">
                  <a:extLst>
                    <a:ext uri="{9D8B030D-6E8A-4147-A177-3AD203B41FA5}">
                      <a16:colId xmlns="" xmlns:a16="http://schemas.microsoft.com/office/drawing/2014/main" val="20006"/>
                    </a:ext>
                  </a:extLst>
                </a:gridCol>
              </a:tblGrid>
              <a:tr h="437404">
                <a:tc>
                  <a:txBody>
                    <a:bodyPr/>
                    <a:lstStyle/>
                    <a:p>
                      <a:r>
                        <a:rPr lang="en-US" dirty="0">
                          <a:solidFill>
                            <a:schemeClr val="tx1"/>
                          </a:solidFill>
                        </a:rPr>
                        <a:t>Rural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1CEF5"/>
                    </a:solidFill>
                  </a:tcPr>
                </a:tc>
                <a:tc>
                  <a:txBody>
                    <a:bodyPr/>
                    <a:lstStyle/>
                    <a:p>
                      <a:r>
                        <a:rPr lang="en-US" dirty="0">
                          <a:solidFill>
                            <a:schemeClr val="tx1"/>
                          </a:solidFill>
                        </a:rPr>
                        <a:t>SN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MSW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HHA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$200.66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$168.75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$166.91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$175.11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$269.77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$88.93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bl>
          </a:graphicData>
        </a:graphic>
      </p:graphicFrame>
      <p:graphicFrame>
        <p:nvGraphicFramePr>
          <p:cNvPr id="5" name="Table 4">
            <a:extLst>
              <a:ext uri="{FF2B5EF4-FFF2-40B4-BE49-F238E27FC236}">
                <a16:creationId xmlns="" xmlns:a16="http://schemas.microsoft.com/office/drawing/2014/main" id="{5F5EE701-98A6-46AF-A4D7-B5798DC11167}"/>
              </a:ext>
            </a:extLst>
          </p:cNvPr>
          <p:cNvGraphicFramePr>
            <a:graphicFrameLocks noGrp="1"/>
          </p:cNvGraphicFramePr>
          <p:nvPr>
            <p:extLst/>
          </p:nvPr>
        </p:nvGraphicFramePr>
        <p:xfrm>
          <a:off x="2227152" y="4144310"/>
          <a:ext cx="6973785" cy="827784"/>
        </p:xfrm>
        <a:graphic>
          <a:graphicData uri="http://schemas.openxmlformats.org/drawingml/2006/table">
            <a:tbl>
              <a:tblPr firstRow="1" bandRow="1">
                <a:tableStyleId>{5C22544A-7EE6-4342-B048-85BDC9FD1C3A}</a:tableStyleId>
              </a:tblPr>
              <a:tblGrid>
                <a:gridCol w="996255">
                  <a:extLst>
                    <a:ext uri="{9D8B030D-6E8A-4147-A177-3AD203B41FA5}">
                      <a16:colId xmlns="" xmlns:a16="http://schemas.microsoft.com/office/drawing/2014/main" val="20000"/>
                    </a:ext>
                  </a:extLst>
                </a:gridCol>
                <a:gridCol w="996255">
                  <a:extLst>
                    <a:ext uri="{9D8B030D-6E8A-4147-A177-3AD203B41FA5}">
                      <a16:colId xmlns="" xmlns:a16="http://schemas.microsoft.com/office/drawing/2014/main" val="20001"/>
                    </a:ext>
                  </a:extLst>
                </a:gridCol>
                <a:gridCol w="996255">
                  <a:extLst>
                    <a:ext uri="{9D8B030D-6E8A-4147-A177-3AD203B41FA5}">
                      <a16:colId xmlns="" xmlns:a16="http://schemas.microsoft.com/office/drawing/2014/main" val="20002"/>
                    </a:ext>
                  </a:extLst>
                </a:gridCol>
                <a:gridCol w="996255">
                  <a:extLst>
                    <a:ext uri="{9D8B030D-6E8A-4147-A177-3AD203B41FA5}">
                      <a16:colId xmlns="" xmlns:a16="http://schemas.microsoft.com/office/drawing/2014/main" val="20003"/>
                    </a:ext>
                  </a:extLst>
                </a:gridCol>
                <a:gridCol w="996255">
                  <a:extLst>
                    <a:ext uri="{9D8B030D-6E8A-4147-A177-3AD203B41FA5}">
                      <a16:colId xmlns="" xmlns:a16="http://schemas.microsoft.com/office/drawing/2014/main" val="20004"/>
                    </a:ext>
                  </a:extLst>
                </a:gridCol>
                <a:gridCol w="996255">
                  <a:extLst>
                    <a:ext uri="{9D8B030D-6E8A-4147-A177-3AD203B41FA5}">
                      <a16:colId xmlns="" xmlns:a16="http://schemas.microsoft.com/office/drawing/2014/main" val="20005"/>
                    </a:ext>
                  </a:extLst>
                </a:gridCol>
                <a:gridCol w="996255">
                  <a:extLst>
                    <a:ext uri="{9D8B030D-6E8A-4147-A177-3AD203B41FA5}">
                      <a16:colId xmlns="" xmlns:a16="http://schemas.microsoft.com/office/drawing/2014/main" val="20006"/>
                    </a:ext>
                  </a:extLst>
                </a:gridCol>
              </a:tblGrid>
              <a:tr h="456944">
                <a:tc>
                  <a:txBody>
                    <a:bodyPr/>
                    <a:lstStyle/>
                    <a:p>
                      <a:r>
                        <a:rPr lang="en-US" dirty="0">
                          <a:solidFill>
                            <a:schemeClr val="tx1"/>
                          </a:solidFill>
                        </a:rPr>
                        <a:t>Rural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1CEF5"/>
                    </a:solidFill>
                  </a:tcPr>
                </a:tc>
                <a:tc>
                  <a:txBody>
                    <a:bodyPr/>
                    <a:lstStyle/>
                    <a:p>
                      <a:r>
                        <a:rPr lang="en-US" dirty="0">
                          <a:solidFill>
                            <a:schemeClr val="tx1"/>
                          </a:solidFill>
                        </a:rPr>
                        <a:t>SN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MSW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HHA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$169.66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$159.23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$162.75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$181.07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$253.43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$71.91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pic>
        <p:nvPicPr>
          <p:cNvPr id="7" name="Picture 6">
            <a:extLst>
              <a:ext uri="{FF2B5EF4-FFF2-40B4-BE49-F238E27FC236}">
                <a16:creationId xmlns="" xmlns:a16="http://schemas.microsoft.com/office/drawing/2014/main" id="{5D5C3BA4-9178-46F0-9CFB-880AB29FC110}"/>
              </a:ext>
            </a:extLst>
          </p:cNvPr>
          <p:cNvPicPr>
            <a:picLocks noChangeAspect="1"/>
          </p:cNvPicPr>
          <p:nvPr/>
        </p:nvPicPr>
        <p:blipFill>
          <a:blip r:embed="rId2"/>
          <a:stretch>
            <a:fillRect/>
          </a:stretch>
        </p:blipFill>
        <p:spPr>
          <a:xfrm>
            <a:off x="2227151" y="5103912"/>
            <a:ext cx="6973785" cy="720263"/>
          </a:xfrm>
          <a:prstGeom prst="rect">
            <a:avLst/>
          </a:prstGeom>
        </p:spPr>
      </p:pic>
      <p:pic>
        <p:nvPicPr>
          <p:cNvPr id="8" name="Picture 7">
            <a:extLst>
              <a:ext uri="{FF2B5EF4-FFF2-40B4-BE49-F238E27FC236}">
                <a16:creationId xmlns="" xmlns:a16="http://schemas.microsoft.com/office/drawing/2014/main" id="{7067944F-6AD8-48E5-9DD9-067264CD28B5}"/>
              </a:ext>
            </a:extLst>
          </p:cNvPr>
          <p:cNvPicPr>
            <a:picLocks noChangeAspect="1"/>
          </p:cNvPicPr>
          <p:nvPr/>
        </p:nvPicPr>
        <p:blipFill>
          <a:blip r:embed="rId3"/>
          <a:stretch>
            <a:fillRect/>
          </a:stretch>
        </p:blipFill>
        <p:spPr>
          <a:xfrm>
            <a:off x="2227151" y="3216270"/>
            <a:ext cx="6973785" cy="720264"/>
          </a:xfrm>
          <a:prstGeom prst="rect">
            <a:avLst/>
          </a:prstGeom>
        </p:spPr>
      </p:pic>
    </p:spTree>
    <p:extLst>
      <p:ext uri="{BB962C8B-B14F-4D97-AF65-F5344CB8AC3E}">
        <p14:creationId xmlns:p14="http://schemas.microsoft.com/office/powerpoint/2010/main" val="1477659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3AFF19-960B-4FC3-A368-778D60F365E2}"/>
              </a:ext>
            </a:extLst>
          </p:cNvPr>
          <p:cNvSpPr>
            <a:spLocks noGrp="1"/>
          </p:cNvSpPr>
          <p:nvPr>
            <p:ph type="title" idx="4294967295"/>
          </p:nvPr>
        </p:nvSpPr>
        <p:spPr>
          <a:xfrm>
            <a:off x="0" y="1717675"/>
            <a:ext cx="5192713" cy="465138"/>
          </a:xfrm>
          <a:prstGeom prst="rect">
            <a:avLst/>
          </a:prstGeom>
        </p:spPr>
        <p:txBody>
          <a:bodyPr>
            <a:normAutofit fontScale="90000"/>
          </a:bodyPr>
          <a:lstStyle/>
          <a:p>
            <a:r>
              <a:rPr lang="en-US" dirty="0"/>
              <a:t>Total Cost Per Visit</a:t>
            </a:r>
          </a:p>
        </p:txBody>
      </p:sp>
      <p:graphicFrame>
        <p:nvGraphicFramePr>
          <p:cNvPr id="4" name="Table 3">
            <a:extLst>
              <a:ext uri="{FF2B5EF4-FFF2-40B4-BE49-F238E27FC236}">
                <a16:creationId xmlns="" xmlns:a16="http://schemas.microsoft.com/office/drawing/2014/main" id="{544D02D7-AC4D-41D6-AF08-A068C1EEF32F}"/>
              </a:ext>
            </a:extLst>
          </p:cNvPr>
          <p:cNvGraphicFramePr>
            <a:graphicFrameLocks noGrp="1"/>
          </p:cNvGraphicFramePr>
          <p:nvPr>
            <p:extLst/>
          </p:nvPr>
        </p:nvGraphicFramePr>
        <p:xfrm>
          <a:off x="2227153" y="2295543"/>
          <a:ext cx="6973785" cy="808244"/>
        </p:xfrm>
        <a:graphic>
          <a:graphicData uri="http://schemas.openxmlformats.org/drawingml/2006/table">
            <a:tbl>
              <a:tblPr firstRow="1" bandRow="1">
                <a:tableStyleId>{5C22544A-7EE6-4342-B048-85BDC9FD1C3A}</a:tableStyleId>
              </a:tblPr>
              <a:tblGrid>
                <a:gridCol w="996255">
                  <a:extLst>
                    <a:ext uri="{9D8B030D-6E8A-4147-A177-3AD203B41FA5}">
                      <a16:colId xmlns="" xmlns:a16="http://schemas.microsoft.com/office/drawing/2014/main" val="20000"/>
                    </a:ext>
                  </a:extLst>
                </a:gridCol>
                <a:gridCol w="996255">
                  <a:extLst>
                    <a:ext uri="{9D8B030D-6E8A-4147-A177-3AD203B41FA5}">
                      <a16:colId xmlns="" xmlns:a16="http://schemas.microsoft.com/office/drawing/2014/main" val="20001"/>
                    </a:ext>
                  </a:extLst>
                </a:gridCol>
                <a:gridCol w="996255">
                  <a:extLst>
                    <a:ext uri="{9D8B030D-6E8A-4147-A177-3AD203B41FA5}">
                      <a16:colId xmlns="" xmlns:a16="http://schemas.microsoft.com/office/drawing/2014/main" val="20002"/>
                    </a:ext>
                  </a:extLst>
                </a:gridCol>
                <a:gridCol w="996255">
                  <a:extLst>
                    <a:ext uri="{9D8B030D-6E8A-4147-A177-3AD203B41FA5}">
                      <a16:colId xmlns="" xmlns:a16="http://schemas.microsoft.com/office/drawing/2014/main" val="20003"/>
                    </a:ext>
                  </a:extLst>
                </a:gridCol>
                <a:gridCol w="996255">
                  <a:extLst>
                    <a:ext uri="{9D8B030D-6E8A-4147-A177-3AD203B41FA5}">
                      <a16:colId xmlns="" xmlns:a16="http://schemas.microsoft.com/office/drawing/2014/main" val="20004"/>
                    </a:ext>
                  </a:extLst>
                </a:gridCol>
                <a:gridCol w="996255">
                  <a:extLst>
                    <a:ext uri="{9D8B030D-6E8A-4147-A177-3AD203B41FA5}">
                      <a16:colId xmlns="" xmlns:a16="http://schemas.microsoft.com/office/drawing/2014/main" val="20005"/>
                    </a:ext>
                  </a:extLst>
                </a:gridCol>
                <a:gridCol w="996255">
                  <a:extLst>
                    <a:ext uri="{9D8B030D-6E8A-4147-A177-3AD203B41FA5}">
                      <a16:colId xmlns="" xmlns:a16="http://schemas.microsoft.com/office/drawing/2014/main" val="20006"/>
                    </a:ext>
                  </a:extLst>
                </a:gridCol>
              </a:tblGrid>
              <a:tr h="437404">
                <a:tc>
                  <a:txBody>
                    <a:bodyPr/>
                    <a:lstStyle/>
                    <a:p>
                      <a:r>
                        <a:rPr lang="en-US" dirty="0">
                          <a:solidFill>
                            <a:schemeClr val="tx1"/>
                          </a:solidFill>
                        </a:rPr>
                        <a:t>Urban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1CEF5"/>
                    </a:solidFill>
                  </a:tcPr>
                </a:tc>
                <a:tc>
                  <a:txBody>
                    <a:bodyPr/>
                    <a:lstStyle/>
                    <a:p>
                      <a:r>
                        <a:rPr lang="en-US" dirty="0">
                          <a:solidFill>
                            <a:schemeClr val="tx1"/>
                          </a:solidFill>
                        </a:rPr>
                        <a:t>SN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MSW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HHA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$172.33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$178.49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$177.91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$198.35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$256.85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$77.32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bl>
          </a:graphicData>
        </a:graphic>
      </p:graphicFrame>
      <p:graphicFrame>
        <p:nvGraphicFramePr>
          <p:cNvPr id="5" name="Table 4">
            <a:extLst>
              <a:ext uri="{FF2B5EF4-FFF2-40B4-BE49-F238E27FC236}">
                <a16:creationId xmlns="" xmlns:a16="http://schemas.microsoft.com/office/drawing/2014/main" id="{5F5EE701-98A6-46AF-A4D7-B5798DC11167}"/>
              </a:ext>
            </a:extLst>
          </p:cNvPr>
          <p:cNvGraphicFramePr>
            <a:graphicFrameLocks noGrp="1"/>
          </p:cNvGraphicFramePr>
          <p:nvPr>
            <p:extLst/>
          </p:nvPr>
        </p:nvGraphicFramePr>
        <p:xfrm>
          <a:off x="2227152" y="4144310"/>
          <a:ext cx="6973785" cy="827784"/>
        </p:xfrm>
        <a:graphic>
          <a:graphicData uri="http://schemas.openxmlformats.org/drawingml/2006/table">
            <a:tbl>
              <a:tblPr firstRow="1" bandRow="1">
                <a:tableStyleId>{5C22544A-7EE6-4342-B048-85BDC9FD1C3A}</a:tableStyleId>
              </a:tblPr>
              <a:tblGrid>
                <a:gridCol w="996255">
                  <a:extLst>
                    <a:ext uri="{9D8B030D-6E8A-4147-A177-3AD203B41FA5}">
                      <a16:colId xmlns="" xmlns:a16="http://schemas.microsoft.com/office/drawing/2014/main" val="20000"/>
                    </a:ext>
                  </a:extLst>
                </a:gridCol>
                <a:gridCol w="996255">
                  <a:extLst>
                    <a:ext uri="{9D8B030D-6E8A-4147-A177-3AD203B41FA5}">
                      <a16:colId xmlns="" xmlns:a16="http://schemas.microsoft.com/office/drawing/2014/main" val="20001"/>
                    </a:ext>
                  </a:extLst>
                </a:gridCol>
                <a:gridCol w="996255">
                  <a:extLst>
                    <a:ext uri="{9D8B030D-6E8A-4147-A177-3AD203B41FA5}">
                      <a16:colId xmlns="" xmlns:a16="http://schemas.microsoft.com/office/drawing/2014/main" val="20002"/>
                    </a:ext>
                  </a:extLst>
                </a:gridCol>
                <a:gridCol w="996255">
                  <a:extLst>
                    <a:ext uri="{9D8B030D-6E8A-4147-A177-3AD203B41FA5}">
                      <a16:colId xmlns="" xmlns:a16="http://schemas.microsoft.com/office/drawing/2014/main" val="20003"/>
                    </a:ext>
                  </a:extLst>
                </a:gridCol>
                <a:gridCol w="996255">
                  <a:extLst>
                    <a:ext uri="{9D8B030D-6E8A-4147-A177-3AD203B41FA5}">
                      <a16:colId xmlns="" xmlns:a16="http://schemas.microsoft.com/office/drawing/2014/main" val="20004"/>
                    </a:ext>
                  </a:extLst>
                </a:gridCol>
                <a:gridCol w="996255">
                  <a:extLst>
                    <a:ext uri="{9D8B030D-6E8A-4147-A177-3AD203B41FA5}">
                      <a16:colId xmlns="" xmlns:a16="http://schemas.microsoft.com/office/drawing/2014/main" val="20005"/>
                    </a:ext>
                  </a:extLst>
                </a:gridCol>
                <a:gridCol w="996255">
                  <a:extLst>
                    <a:ext uri="{9D8B030D-6E8A-4147-A177-3AD203B41FA5}">
                      <a16:colId xmlns="" xmlns:a16="http://schemas.microsoft.com/office/drawing/2014/main" val="20006"/>
                    </a:ext>
                  </a:extLst>
                </a:gridCol>
              </a:tblGrid>
              <a:tr h="456944">
                <a:tc>
                  <a:txBody>
                    <a:bodyPr/>
                    <a:lstStyle/>
                    <a:p>
                      <a:r>
                        <a:rPr lang="en-US" dirty="0">
                          <a:solidFill>
                            <a:schemeClr val="tx1"/>
                          </a:solidFill>
                        </a:rPr>
                        <a:t>Urban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1CEF5"/>
                    </a:solidFill>
                  </a:tcPr>
                </a:tc>
                <a:tc>
                  <a:txBody>
                    <a:bodyPr/>
                    <a:lstStyle/>
                    <a:p>
                      <a:r>
                        <a:rPr lang="en-US" dirty="0">
                          <a:solidFill>
                            <a:schemeClr val="tx1"/>
                          </a:solidFill>
                        </a:rPr>
                        <a:t>SN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MSW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HHA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$151.87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$185.98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$183.00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$195.21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$234.55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$69.72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pic>
        <p:nvPicPr>
          <p:cNvPr id="3" name="Picture 2">
            <a:extLst>
              <a:ext uri="{FF2B5EF4-FFF2-40B4-BE49-F238E27FC236}">
                <a16:creationId xmlns="" xmlns:a16="http://schemas.microsoft.com/office/drawing/2014/main" id="{B87E6727-5894-4514-BF58-EEF6621C72F0}"/>
              </a:ext>
            </a:extLst>
          </p:cNvPr>
          <p:cNvPicPr>
            <a:picLocks noChangeAspect="1"/>
          </p:cNvPicPr>
          <p:nvPr/>
        </p:nvPicPr>
        <p:blipFill>
          <a:blip r:embed="rId2"/>
          <a:stretch>
            <a:fillRect/>
          </a:stretch>
        </p:blipFill>
        <p:spPr>
          <a:xfrm>
            <a:off x="2227151" y="3207941"/>
            <a:ext cx="6973785" cy="720263"/>
          </a:xfrm>
          <a:prstGeom prst="rect">
            <a:avLst/>
          </a:prstGeom>
        </p:spPr>
      </p:pic>
      <p:pic>
        <p:nvPicPr>
          <p:cNvPr id="6" name="Picture 5">
            <a:extLst>
              <a:ext uri="{FF2B5EF4-FFF2-40B4-BE49-F238E27FC236}">
                <a16:creationId xmlns="" xmlns:a16="http://schemas.microsoft.com/office/drawing/2014/main" id="{0BAC82CD-7565-4ABA-94CF-75F1C8E1D628}"/>
              </a:ext>
            </a:extLst>
          </p:cNvPr>
          <p:cNvPicPr>
            <a:picLocks noChangeAspect="1"/>
          </p:cNvPicPr>
          <p:nvPr/>
        </p:nvPicPr>
        <p:blipFill>
          <a:blip r:embed="rId3"/>
          <a:stretch>
            <a:fillRect/>
          </a:stretch>
        </p:blipFill>
        <p:spPr>
          <a:xfrm>
            <a:off x="2227150" y="5094043"/>
            <a:ext cx="6973785" cy="720263"/>
          </a:xfrm>
          <a:prstGeom prst="rect">
            <a:avLst/>
          </a:prstGeom>
        </p:spPr>
      </p:pic>
    </p:spTree>
    <p:extLst>
      <p:ext uri="{BB962C8B-B14F-4D97-AF65-F5344CB8AC3E}">
        <p14:creationId xmlns:p14="http://schemas.microsoft.com/office/powerpoint/2010/main" val="1504411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3AFF19-960B-4FC3-A368-778D60F365E2}"/>
              </a:ext>
            </a:extLst>
          </p:cNvPr>
          <p:cNvSpPr>
            <a:spLocks noGrp="1"/>
          </p:cNvSpPr>
          <p:nvPr>
            <p:ph type="title" idx="4294967295"/>
          </p:nvPr>
        </p:nvSpPr>
        <p:spPr>
          <a:xfrm>
            <a:off x="0" y="878542"/>
            <a:ext cx="7500938" cy="968187"/>
          </a:xfrm>
          <a:prstGeom prst="rect">
            <a:avLst/>
          </a:prstGeom>
        </p:spPr>
        <p:txBody>
          <a:bodyPr>
            <a:normAutofit/>
          </a:bodyPr>
          <a:lstStyle/>
          <a:p>
            <a:r>
              <a:rPr lang="en-US" dirty="0"/>
              <a:t>2016 vs. 2017 Profit (Loss)</a:t>
            </a:r>
          </a:p>
        </p:txBody>
      </p:sp>
      <p:graphicFrame>
        <p:nvGraphicFramePr>
          <p:cNvPr id="4" name="Table 3">
            <a:extLst>
              <a:ext uri="{FF2B5EF4-FFF2-40B4-BE49-F238E27FC236}">
                <a16:creationId xmlns="" xmlns:a16="http://schemas.microsoft.com/office/drawing/2014/main" id="{544D02D7-AC4D-41D6-AF08-A068C1EEF32F}"/>
              </a:ext>
            </a:extLst>
          </p:cNvPr>
          <p:cNvGraphicFramePr>
            <a:graphicFrameLocks noGrp="1"/>
          </p:cNvGraphicFramePr>
          <p:nvPr>
            <p:extLst>
              <p:ext uri="{D42A27DB-BD31-4B8C-83A1-F6EECF244321}">
                <p14:modId xmlns:p14="http://schemas.microsoft.com/office/powerpoint/2010/main" val="4193304395"/>
              </p:ext>
            </p:extLst>
          </p:nvPr>
        </p:nvGraphicFramePr>
        <p:xfrm>
          <a:off x="2227151" y="1962063"/>
          <a:ext cx="6539622" cy="1285240"/>
        </p:xfrm>
        <a:graphic>
          <a:graphicData uri="http://schemas.openxmlformats.org/drawingml/2006/table">
            <a:tbl>
              <a:tblPr firstRow="1" bandRow="1">
                <a:tableStyleId>{5C22544A-7EE6-4342-B048-85BDC9FD1C3A}</a:tableStyleId>
              </a:tblPr>
              <a:tblGrid>
                <a:gridCol w="1089937">
                  <a:extLst>
                    <a:ext uri="{9D8B030D-6E8A-4147-A177-3AD203B41FA5}">
                      <a16:colId xmlns="" xmlns:a16="http://schemas.microsoft.com/office/drawing/2014/main" val="20000"/>
                    </a:ext>
                  </a:extLst>
                </a:gridCol>
                <a:gridCol w="1089937">
                  <a:extLst>
                    <a:ext uri="{9D8B030D-6E8A-4147-A177-3AD203B41FA5}">
                      <a16:colId xmlns="" xmlns:a16="http://schemas.microsoft.com/office/drawing/2014/main" val="20001"/>
                    </a:ext>
                  </a:extLst>
                </a:gridCol>
                <a:gridCol w="1089937">
                  <a:extLst>
                    <a:ext uri="{9D8B030D-6E8A-4147-A177-3AD203B41FA5}">
                      <a16:colId xmlns="" xmlns:a16="http://schemas.microsoft.com/office/drawing/2014/main" val="20002"/>
                    </a:ext>
                  </a:extLst>
                </a:gridCol>
                <a:gridCol w="1089937">
                  <a:extLst>
                    <a:ext uri="{9D8B030D-6E8A-4147-A177-3AD203B41FA5}">
                      <a16:colId xmlns="" xmlns:a16="http://schemas.microsoft.com/office/drawing/2014/main" val="20003"/>
                    </a:ext>
                  </a:extLst>
                </a:gridCol>
                <a:gridCol w="1089937">
                  <a:extLst>
                    <a:ext uri="{9D8B030D-6E8A-4147-A177-3AD203B41FA5}">
                      <a16:colId xmlns="" xmlns:a16="http://schemas.microsoft.com/office/drawing/2014/main" val="20004"/>
                    </a:ext>
                  </a:extLst>
                </a:gridCol>
                <a:gridCol w="1089937">
                  <a:extLst>
                    <a:ext uri="{9D8B030D-6E8A-4147-A177-3AD203B41FA5}">
                      <a16:colId xmlns="" xmlns:a16="http://schemas.microsoft.com/office/drawing/2014/main" val="20005"/>
                    </a:ext>
                  </a:extLst>
                </a:gridCol>
              </a:tblGrid>
              <a:tr h="437404">
                <a:tc>
                  <a:txBody>
                    <a:bodyPr/>
                    <a:lstStyle/>
                    <a:p>
                      <a:r>
                        <a:rPr lang="en-US" dirty="0">
                          <a:solidFill>
                            <a:schemeClr val="tx1"/>
                          </a:solidFill>
                        </a:rPr>
                        <a:t>National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1CEF5"/>
                    </a:solidFill>
                  </a:tcPr>
                </a:tc>
                <a:tc>
                  <a:txBody>
                    <a:bodyPr/>
                    <a:lstStyle/>
                    <a:p>
                      <a:r>
                        <a:rPr lang="en-US" dirty="0">
                          <a:solidFill>
                            <a:schemeClr val="tx1"/>
                          </a:solidFill>
                        </a:rPr>
                        <a:t>Greater than 50 %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25 % - 50 %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10 % - 25 %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0 % - 10 %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a:solidFill>
                            <a:schemeClr val="tx1"/>
                          </a:solidFill>
                        </a:rPr>
                        <a:t>Loss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3.3 %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34.40 %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19.0 %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15.2 %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28.20 %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bl>
          </a:graphicData>
        </a:graphic>
      </p:graphicFrame>
      <p:graphicFrame>
        <p:nvGraphicFramePr>
          <p:cNvPr id="5" name="Table 4">
            <a:extLst>
              <a:ext uri="{FF2B5EF4-FFF2-40B4-BE49-F238E27FC236}">
                <a16:creationId xmlns="" xmlns:a16="http://schemas.microsoft.com/office/drawing/2014/main" id="{5F5EE701-98A6-46AF-A4D7-B5798DC11167}"/>
              </a:ext>
            </a:extLst>
          </p:cNvPr>
          <p:cNvGraphicFramePr>
            <a:graphicFrameLocks noGrp="1"/>
          </p:cNvGraphicFramePr>
          <p:nvPr>
            <p:extLst/>
          </p:nvPr>
        </p:nvGraphicFramePr>
        <p:xfrm>
          <a:off x="2227151" y="4213707"/>
          <a:ext cx="6539622" cy="1285240"/>
        </p:xfrm>
        <a:graphic>
          <a:graphicData uri="http://schemas.openxmlformats.org/drawingml/2006/table">
            <a:tbl>
              <a:tblPr firstRow="1" bandRow="1">
                <a:tableStyleId>{5C22544A-7EE6-4342-B048-85BDC9FD1C3A}</a:tableStyleId>
              </a:tblPr>
              <a:tblGrid>
                <a:gridCol w="1089937">
                  <a:extLst>
                    <a:ext uri="{9D8B030D-6E8A-4147-A177-3AD203B41FA5}">
                      <a16:colId xmlns="" xmlns:a16="http://schemas.microsoft.com/office/drawing/2014/main" val="20000"/>
                    </a:ext>
                  </a:extLst>
                </a:gridCol>
                <a:gridCol w="1089937">
                  <a:extLst>
                    <a:ext uri="{9D8B030D-6E8A-4147-A177-3AD203B41FA5}">
                      <a16:colId xmlns="" xmlns:a16="http://schemas.microsoft.com/office/drawing/2014/main" val="20001"/>
                    </a:ext>
                  </a:extLst>
                </a:gridCol>
                <a:gridCol w="1089937">
                  <a:extLst>
                    <a:ext uri="{9D8B030D-6E8A-4147-A177-3AD203B41FA5}">
                      <a16:colId xmlns="" xmlns:a16="http://schemas.microsoft.com/office/drawing/2014/main" val="20002"/>
                    </a:ext>
                  </a:extLst>
                </a:gridCol>
                <a:gridCol w="1089937">
                  <a:extLst>
                    <a:ext uri="{9D8B030D-6E8A-4147-A177-3AD203B41FA5}">
                      <a16:colId xmlns="" xmlns:a16="http://schemas.microsoft.com/office/drawing/2014/main" val="20003"/>
                    </a:ext>
                  </a:extLst>
                </a:gridCol>
                <a:gridCol w="1089937">
                  <a:extLst>
                    <a:ext uri="{9D8B030D-6E8A-4147-A177-3AD203B41FA5}">
                      <a16:colId xmlns="" xmlns:a16="http://schemas.microsoft.com/office/drawing/2014/main" val="20004"/>
                    </a:ext>
                  </a:extLst>
                </a:gridCol>
                <a:gridCol w="1089937">
                  <a:extLst>
                    <a:ext uri="{9D8B030D-6E8A-4147-A177-3AD203B41FA5}">
                      <a16:colId xmlns="" xmlns:a16="http://schemas.microsoft.com/office/drawing/2014/main" val="20005"/>
                    </a:ext>
                  </a:extLst>
                </a:gridCol>
              </a:tblGrid>
              <a:tr h="456944">
                <a:tc>
                  <a:txBody>
                    <a:bodyPr/>
                    <a:lstStyle/>
                    <a:p>
                      <a:r>
                        <a:rPr lang="en-US" dirty="0">
                          <a:solidFill>
                            <a:schemeClr val="tx1"/>
                          </a:solidFill>
                        </a:rPr>
                        <a:t>National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1CEF5"/>
                    </a:solidFill>
                  </a:tcPr>
                </a:tc>
                <a:tc>
                  <a:txBody>
                    <a:bodyPr/>
                    <a:lstStyle/>
                    <a:p>
                      <a:r>
                        <a:rPr lang="en-US" dirty="0">
                          <a:solidFill>
                            <a:schemeClr val="tx1"/>
                          </a:solidFill>
                        </a:rPr>
                        <a:t>Greater than 50 %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25 % - 50 %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10 % - 25 %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0 % - 10 %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dirty="0">
                          <a:solidFill>
                            <a:schemeClr val="tx1"/>
                          </a:solidFill>
                        </a:rPr>
                        <a:t>Loss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 xmlns:a16="http://schemas.microsoft.com/office/drawing/2014/main" val="10000"/>
                  </a:ext>
                </a:extLst>
              </a:tr>
              <a:tr h="370840">
                <a:tc>
                  <a:txBody>
                    <a:bodyPr/>
                    <a:lstStyle/>
                    <a:p>
                      <a:r>
                        <a:rPr lang="en-US" dirty="0">
                          <a:solidFill>
                            <a:schemeClr val="tx1"/>
                          </a:solidFill>
                        </a:rPr>
                        <a:t>2016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3.4 %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34.20 %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19.3 %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16.0 %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chemeClr val="tx1"/>
                          </a:solidFill>
                        </a:rPr>
                        <a:t>27.10 %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pic>
        <p:nvPicPr>
          <p:cNvPr id="3" name="Picture 2">
            <a:extLst>
              <a:ext uri="{FF2B5EF4-FFF2-40B4-BE49-F238E27FC236}">
                <a16:creationId xmlns="" xmlns:a16="http://schemas.microsoft.com/office/drawing/2014/main" id="{072B4EEA-D541-4502-AA6C-AD5C610007C8}"/>
              </a:ext>
            </a:extLst>
          </p:cNvPr>
          <p:cNvPicPr>
            <a:picLocks noChangeAspect="1"/>
          </p:cNvPicPr>
          <p:nvPr/>
        </p:nvPicPr>
        <p:blipFill>
          <a:blip r:embed="rId2"/>
          <a:stretch>
            <a:fillRect/>
          </a:stretch>
        </p:blipFill>
        <p:spPr>
          <a:xfrm>
            <a:off x="2227151" y="5498947"/>
            <a:ext cx="6539622" cy="696889"/>
          </a:xfrm>
          <a:prstGeom prst="rect">
            <a:avLst/>
          </a:prstGeom>
        </p:spPr>
      </p:pic>
      <p:pic>
        <p:nvPicPr>
          <p:cNvPr id="6" name="Picture 5">
            <a:extLst>
              <a:ext uri="{FF2B5EF4-FFF2-40B4-BE49-F238E27FC236}">
                <a16:creationId xmlns="" xmlns:a16="http://schemas.microsoft.com/office/drawing/2014/main" id="{5578C54E-9547-4EAE-B1A4-489B9EBDCBAB}"/>
              </a:ext>
            </a:extLst>
          </p:cNvPr>
          <p:cNvPicPr>
            <a:picLocks noChangeAspect="1"/>
          </p:cNvPicPr>
          <p:nvPr/>
        </p:nvPicPr>
        <p:blipFill>
          <a:blip r:embed="rId3"/>
          <a:stretch>
            <a:fillRect/>
          </a:stretch>
        </p:blipFill>
        <p:spPr>
          <a:xfrm>
            <a:off x="2227151" y="3254626"/>
            <a:ext cx="6539623" cy="696889"/>
          </a:xfrm>
          <a:prstGeom prst="rect">
            <a:avLst/>
          </a:prstGeom>
        </p:spPr>
      </p:pic>
    </p:spTree>
    <p:extLst>
      <p:ext uri="{BB962C8B-B14F-4D97-AF65-F5344CB8AC3E}">
        <p14:creationId xmlns:p14="http://schemas.microsoft.com/office/powerpoint/2010/main" val="1563903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 xmlns:a16="http://schemas.microsoft.com/office/drawing/2014/main" id="{4D8C97FD-0ECF-49CF-935A-B88271709E48}"/>
              </a:ext>
            </a:extLst>
          </p:cNvPr>
          <p:cNvSpPr>
            <a:spLocks noGrp="1"/>
          </p:cNvSpPr>
          <p:nvPr>
            <p:ph type="title"/>
          </p:nvPr>
        </p:nvSpPr>
        <p:spPr/>
        <p:txBody>
          <a:bodyPr/>
          <a:lstStyle/>
          <a:p>
            <a:r>
              <a:rPr lang="en-US" b="1" dirty="0">
                <a:latin typeface="Palatino Linotype" pitchFamily="18" charset="0"/>
              </a:rPr>
              <a:t>HHFMA Benchmark of the Month</a:t>
            </a:r>
            <a:br>
              <a:rPr lang="en-US" b="1" dirty="0">
                <a:latin typeface="Palatino Linotype" pitchFamily="18" charset="0"/>
              </a:rPr>
            </a:br>
            <a:endParaRPr lang="en-US" dirty="0"/>
          </a:p>
        </p:txBody>
      </p:sp>
      <p:sp>
        <p:nvSpPr>
          <p:cNvPr id="7" name="TextBox 6">
            <a:extLst>
              <a:ext uri="{FF2B5EF4-FFF2-40B4-BE49-F238E27FC236}">
                <a16:creationId xmlns="" xmlns:a16="http://schemas.microsoft.com/office/drawing/2014/main" id="{1931E597-E068-45C5-A6CE-9A82054C9F89}"/>
              </a:ext>
            </a:extLst>
          </p:cNvPr>
          <p:cNvSpPr txBox="1"/>
          <p:nvPr/>
        </p:nvSpPr>
        <p:spPr>
          <a:xfrm>
            <a:off x="898597" y="2127739"/>
            <a:ext cx="10394805" cy="2462213"/>
          </a:xfrm>
          <a:prstGeom prst="rect">
            <a:avLst/>
          </a:prstGeom>
          <a:noFill/>
        </p:spPr>
        <p:txBody>
          <a:bodyPr wrap="square" rtlCol="0">
            <a:spAutoFit/>
          </a:bodyPr>
          <a:lstStyle/>
          <a:p>
            <a:endParaRPr lang="en-US" b="1" dirty="0">
              <a:latin typeface="Palatino Linotype" pitchFamily="18" charset="0"/>
            </a:endParaRPr>
          </a:p>
          <a:p>
            <a:pPr algn="ctr"/>
            <a:r>
              <a:rPr lang="en-US" sz="4000" dirty="0"/>
              <a:t>Hospital Discharge Trends to Post Acute</a:t>
            </a:r>
          </a:p>
          <a:p>
            <a:pPr algn="ctr"/>
            <a:r>
              <a:rPr lang="en-US" sz="2400" dirty="0"/>
              <a:t>December 19, 2018</a:t>
            </a:r>
          </a:p>
          <a:p>
            <a:pPr algn="ctr"/>
            <a:endParaRPr lang="en-US" sz="2400" dirty="0"/>
          </a:p>
          <a:p>
            <a:pPr algn="ctr"/>
            <a:r>
              <a:rPr lang="en-US" sz="2400" dirty="0"/>
              <a:t>Matthew Garcia</a:t>
            </a:r>
          </a:p>
          <a:p>
            <a:pPr algn="ctr"/>
            <a:r>
              <a:rPr lang="en-US" sz="2400" dirty="0"/>
              <a:t>Solutions Engineer and Channel Partner Manager. </a:t>
            </a:r>
          </a:p>
        </p:txBody>
      </p:sp>
    </p:spTree>
    <p:extLst>
      <p:ext uri="{BB962C8B-B14F-4D97-AF65-F5344CB8AC3E}">
        <p14:creationId xmlns:p14="http://schemas.microsoft.com/office/powerpoint/2010/main" val="87609232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699</Words>
  <Application>Microsoft Office PowerPoint</Application>
  <PresentationFormat>Custom</PresentationFormat>
  <Paragraphs>233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1_Office Theme</vt:lpstr>
      <vt:lpstr>PowerPoint Presentation</vt:lpstr>
      <vt:lpstr>NAHC Data Compendium</vt:lpstr>
      <vt:lpstr>Total Cost Per Visit</vt:lpstr>
      <vt:lpstr>Total Cost Per Visit</vt:lpstr>
      <vt:lpstr>Total Cost Per Visit</vt:lpstr>
      <vt:lpstr>Total Cost Per Visit</vt:lpstr>
      <vt:lpstr>Total Cost Per Visit</vt:lpstr>
      <vt:lpstr>2016 vs. 2017 Profit (Loss)</vt:lpstr>
      <vt:lpstr>HHFMA Benchmark of the Month </vt:lpstr>
      <vt:lpstr>Data Source: 2017 Annual Industry Trend Report</vt:lpstr>
      <vt:lpstr>Benchmark – Discharge Trends </vt:lpstr>
      <vt:lpstr>Benchmark Application</vt:lpstr>
      <vt:lpstr>Hospital Discharge Trends</vt:lpstr>
      <vt:lpstr>What this means and Improvement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September and October Referral Incentive</dc:title>
  <dc:creator>Matthew Garcia</dc:creator>
  <cp:lastModifiedBy>William A. Dombi</cp:lastModifiedBy>
  <cp:revision>17</cp:revision>
  <dcterms:created xsi:type="dcterms:W3CDTF">2018-12-10T22:04:57Z</dcterms:created>
  <dcterms:modified xsi:type="dcterms:W3CDTF">2018-12-19T17:11:32Z</dcterms:modified>
</cp:coreProperties>
</file>