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203" r:id="rId1"/>
  </p:sldMasterIdLst>
  <p:notesMasterIdLst>
    <p:notesMasterId r:id="rId21"/>
  </p:notesMasterIdLst>
  <p:handoutMasterIdLst>
    <p:handoutMasterId r:id="rId22"/>
  </p:handoutMasterIdLst>
  <p:sldIdLst>
    <p:sldId id="256" r:id="rId2"/>
    <p:sldId id="1246" r:id="rId3"/>
    <p:sldId id="1257" r:id="rId4"/>
    <p:sldId id="1258" r:id="rId5"/>
    <p:sldId id="1256" r:id="rId6"/>
    <p:sldId id="1200" r:id="rId7"/>
    <p:sldId id="1259" r:id="rId8"/>
    <p:sldId id="1260" r:id="rId9"/>
    <p:sldId id="1261" r:id="rId10"/>
    <p:sldId id="1262" r:id="rId11"/>
    <p:sldId id="1263" r:id="rId12"/>
    <p:sldId id="1264" r:id="rId13"/>
    <p:sldId id="1235" r:id="rId14"/>
    <p:sldId id="1265" r:id="rId15"/>
    <p:sldId id="1267" r:id="rId16"/>
    <p:sldId id="1268" r:id="rId17"/>
    <p:sldId id="1269" r:id="rId18"/>
    <p:sldId id="1266" r:id="rId19"/>
    <p:sldId id="1270" r:id="rId20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0000"/>
    <a:srgbClr val="EC7A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89" autoAdjust="0"/>
    <p:restoredTop sz="94667" autoAdjust="0"/>
  </p:normalViewPr>
  <p:slideViewPr>
    <p:cSldViewPr>
      <p:cViewPr varScale="1">
        <p:scale>
          <a:sx n="69" d="100"/>
          <a:sy n="69" d="100"/>
        </p:scale>
        <p:origin x="-5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5C0826DD-F213-4819-9766-A97DCD3469C1}" type="datetimeFigureOut">
              <a:rPr lang="en-US"/>
              <a:pPr>
                <a:defRPr/>
              </a:pPr>
              <a:t>12/21/2016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374A533-C19D-46E2-9246-DF781C41C50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019111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CDFDFCDE-3893-4171-A426-406AC0DD99A7}" type="datetimeFigureOut">
              <a:rPr lang="en-US"/>
              <a:pPr>
                <a:defRPr/>
              </a:pPr>
              <a:t>12/21/2016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99A049C-8247-4C91-AB72-CBEFF8F20B6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00780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261CF9-4DF6-4FA8-AD27-57A2B3CB0A15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23431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5C7597-8915-4BD3-9BD6-59494686E2A6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75646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AC3B28-5427-473D-8802-1FC0185E3E6F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30731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F5CF3-A1A8-4D79-9E9C-3C48B056BE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38198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FD2131-C498-4669-871F-DA70206965BD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44024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F4418C-2B8A-4B75-9B98-58236050F987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58740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BE1F0-BADD-4B69-AF83-81D06F844DBF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18335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A0144F-7C82-4EEF-834E-AA9C35660847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42400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5644D5-CCB8-4890-AEB0-8EA05579C2E9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5636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E20F94-9274-449E-9D25-B993F152215A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96230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5286BB-A72A-4995-8DBA-CF4CF028BE8F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71499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DE0A485-573A-421A-8BE0-2CC3BB29A73D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76591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204" r:id="rId1"/>
    <p:sldLayoutId id="2147485205" r:id="rId2"/>
    <p:sldLayoutId id="2147485206" r:id="rId3"/>
    <p:sldLayoutId id="2147485207" r:id="rId4"/>
    <p:sldLayoutId id="2147485208" r:id="rId5"/>
    <p:sldLayoutId id="2147485209" r:id="rId6"/>
    <p:sldLayoutId id="2147485210" r:id="rId7"/>
    <p:sldLayoutId id="2147485211" r:id="rId8"/>
    <p:sldLayoutId id="2147485212" r:id="rId9"/>
    <p:sldLayoutId id="2147485213" r:id="rId10"/>
    <p:sldLayoutId id="214748521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wad@nahc.org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blh.ier.intercall.com/details/87624e330547408593456b114011de08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50215" y="1295400"/>
            <a:ext cx="6084888" cy="18288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100" b="1" dirty="0" smtClean="0"/>
              <a:t/>
            </a:r>
            <a:br>
              <a:rPr lang="en-US" sz="3100" b="1" dirty="0" smtClean="0"/>
            </a:br>
            <a:r>
              <a:rPr lang="en-US" sz="3100" b="1" dirty="0" smtClean="0"/>
              <a:t>HHFMA UPDATE WITH THE EXPERTS</a:t>
            </a: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3100" b="1" dirty="0" smtClean="0"/>
              <a:t>	</a:t>
            </a:r>
            <a:endParaRPr lang="en-US" sz="2000" b="1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32063" y="3480216"/>
            <a:ext cx="6267450" cy="2817813"/>
          </a:xfrm>
        </p:spPr>
        <p:txBody>
          <a:bodyPr rtlCol="0">
            <a:normAutofit/>
          </a:bodyPr>
          <a:lstStyle/>
          <a:p>
            <a:pPr marL="114300"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en-US" sz="2800" b="1" dirty="0" smtClean="0">
                <a:solidFill>
                  <a:schemeClr val="tx1"/>
                </a:solidFill>
              </a:rPr>
              <a:t>December 21, 2016</a:t>
            </a:r>
          </a:p>
          <a:p>
            <a:pPr marL="114300"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altLang="en-US" sz="2400" b="1" dirty="0" smtClean="0">
              <a:solidFill>
                <a:schemeClr val="tx1"/>
              </a:solidFill>
            </a:endParaRPr>
          </a:p>
          <a:p>
            <a:pPr marL="114300"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en-US" sz="2400" b="1" dirty="0" smtClean="0">
                <a:solidFill>
                  <a:schemeClr val="tx1"/>
                </a:solidFill>
              </a:rPr>
              <a:t>William A. Dombi</a:t>
            </a:r>
          </a:p>
          <a:p>
            <a:pPr marL="114300"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en-US" sz="2400" b="1" dirty="0" smtClean="0">
                <a:solidFill>
                  <a:schemeClr val="tx1"/>
                </a:solidFill>
              </a:rPr>
              <a:t>Vice President for Law</a:t>
            </a:r>
          </a:p>
          <a:p>
            <a:pPr marL="114300"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en-US" sz="2400" b="1" dirty="0" smtClean="0">
                <a:solidFill>
                  <a:schemeClr val="tx1"/>
                </a:solidFill>
              </a:rPr>
              <a:t>National Association for Home Care &amp; Hospice</a:t>
            </a:r>
          </a:p>
          <a:p>
            <a:pPr marL="114300"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en-US" sz="1800" b="1" dirty="0" smtClean="0">
                <a:solidFill>
                  <a:schemeClr val="tx1"/>
                </a:solidFill>
                <a:hlinkClick r:id="rId2"/>
              </a:rPr>
              <a:t>wad@nahc.org</a:t>
            </a:r>
            <a:r>
              <a:rPr lang="en-US" altLang="en-US" sz="1800" b="1" dirty="0" smtClean="0">
                <a:solidFill>
                  <a:schemeClr val="tx1"/>
                </a:solidFill>
              </a:rPr>
              <a:t> </a:t>
            </a:r>
          </a:p>
          <a:p>
            <a:pPr marL="114300"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en-US" sz="2800" b="1" dirty="0" smtClean="0">
                <a:solidFill>
                  <a:schemeClr val="tx1"/>
                </a:solidFill>
              </a:rPr>
              <a:t>	</a:t>
            </a:r>
          </a:p>
          <a:p>
            <a:pPr marL="114300"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altLang="en-US" sz="2800" b="1" dirty="0" smtClean="0">
              <a:solidFill>
                <a:schemeClr val="tx1"/>
              </a:solidFill>
            </a:endParaRPr>
          </a:p>
          <a:p>
            <a:pPr marL="114300"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altLang="en-US" b="1" dirty="0" smtClean="0">
              <a:solidFill>
                <a:srgbClr val="8E8D8C"/>
              </a:solidFill>
            </a:endParaRPr>
          </a:p>
        </p:txBody>
      </p:sp>
      <p:pic>
        <p:nvPicPr>
          <p:cNvPr id="2052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5638800"/>
            <a:ext cx="20193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13" y="304800"/>
            <a:ext cx="2019300" cy="9620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latin typeface="Candara" pitchFamily="34" charset="0"/>
              </a:rPr>
              <a:t>Medicare Payment Advisory Commission (</a:t>
            </a:r>
            <a:r>
              <a:rPr lang="en-US" b="1" dirty="0" err="1">
                <a:latin typeface="Candara" pitchFamily="34" charset="0"/>
              </a:rPr>
              <a:t>MedPAC</a:t>
            </a:r>
            <a:r>
              <a:rPr lang="en-US" b="1" dirty="0">
                <a:latin typeface="Candara" pitchFamily="34" charset="0"/>
              </a:rPr>
              <a:t>) (2017)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Medicare Margins (2015)</a:t>
            </a:r>
          </a:p>
          <a:p>
            <a:pPr lvl="1"/>
            <a:r>
              <a:rPr lang="en-US" b="1" dirty="0" smtClean="0"/>
              <a:t>15.6% (10.8% in 2014)</a:t>
            </a:r>
          </a:p>
          <a:p>
            <a:pPr lvl="1"/>
            <a:r>
              <a:rPr lang="en-US" b="1" dirty="0" smtClean="0"/>
              <a:t>13.2% rural</a:t>
            </a:r>
          </a:p>
          <a:p>
            <a:pPr lvl="1"/>
            <a:r>
              <a:rPr lang="en-US" b="1" dirty="0" smtClean="0"/>
              <a:t>12.1% Nonprofits</a:t>
            </a:r>
          </a:p>
          <a:p>
            <a:pPr lvl="1"/>
            <a:r>
              <a:rPr lang="en-US" b="1" dirty="0" smtClean="0"/>
              <a:t>18.1% Marginal profit (efficient, high quality)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11.1% estimated  in 2017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4316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NAHC COST REPORT DATA (2015): Freestanding HHAs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Medicare Margin: 17.82% (13.36%  2014)</a:t>
            </a:r>
          </a:p>
          <a:p>
            <a:r>
              <a:rPr lang="en-US" b="1" dirty="0" smtClean="0"/>
              <a:t>Overall Margin: 4.78% (4.98%  2014)</a:t>
            </a:r>
          </a:p>
          <a:p>
            <a:r>
              <a:rPr lang="en-US" b="1" dirty="0" smtClean="0"/>
              <a:t>Visits Per Episode: 18.0 (18.9  2014)  [w/0 LUPA]</a:t>
            </a:r>
          </a:p>
          <a:p>
            <a:r>
              <a:rPr lang="en-US" b="1" dirty="0" smtClean="0"/>
              <a:t>Cost per Episode: $2490.05 ($2550.67  2014)</a:t>
            </a:r>
          </a:p>
          <a:p>
            <a:r>
              <a:rPr lang="en-US" b="1" dirty="0" smtClean="0"/>
              <a:t>Rev per Episode: $3051.54  ($2974.15  2014)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823815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NAHC COST REPORT DATA (2015): Freestanding HHAs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Margin Range</a:t>
            </a:r>
          </a:p>
          <a:p>
            <a:r>
              <a:rPr lang="en-US" b="1" dirty="0" smtClean="0"/>
              <a:t>&gt;50%----- 3.3%</a:t>
            </a:r>
          </a:p>
          <a:p>
            <a:r>
              <a:rPr lang="en-US" b="1" dirty="0" smtClean="0"/>
              <a:t>25-50%-- 27.0%</a:t>
            </a:r>
          </a:p>
          <a:p>
            <a:r>
              <a:rPr lang="en-US" b="1" dirty="0" smtClean="0"/>
              <a:t>20-25%-- 10.8%</a:t>
            </a:r>
          </a:p>
          <a:p>
            <a:r>
              <a:rPr lang="en-US" b="1" dirty="0" smtClean="0"/>
              <a:t>&lt;0%------ 23.0% </a:t>
            </a:r>
          </a:p>
          <a:p>
            <a:endParaRPr lang="en-US" b="1" dirty="0"/>
          </a:p>
          <a:p>
            <a:r>
              <a:rPr lang="en-US" b="1" dirty="0" smtClean="0"/>
              <a:t>Losses on Outlier, LUPA, and PEP episodes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879412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Candara" pitchFamily="34" charset="0"/>
              </a:rPr>
              <a:t>HH Pre-claim Review Demo</a:t>
            </a:r>
            <a:endParaRPr lang="en-US" b="1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400" b="1" dirty="0" smtClean="0"/>
              <a:t>Three-year, five-state demonstration; started in Illinois with episodes beginning  August 3</a:t>
            </a:r>
          </a:p>
          <a:p>
            <a:pPr lvl="1"/>
            <a:r>
              <a:rPr lang="en-US" sz="2000" b="1" dirty="0" smtClean="0"/>
              <a:t>Florida</a:t>
            </a:r>
            <a:r>
              <a:rPr lang="en-US" sz="2000" b="1" dirty="0"/>
              <a:t>, Texas, </a:t>
            </a:r>
            <a:r>
              <a:rPr lang="en-US" sz="2000" b="1" dirty="0" smtClean="0"/>
              <a:t>Michigan</a:t>
            </a:r>
            <a:r>
              <a:rPr lang="en-US" sz="2000" b="1" dirty="0"/>
              <a:t>, </a:t>
            </a:r>
            <a:r>
              <a:rPr lang="en-US" sz="2000" b="1" dirty="0" smtClean="0"/>
              <a:t>and Massachusetts may be phased in through 2017) </a:t>
            </a:r>
          </a:p>
          <a:p>
            <a:r>
              <a:rPr lang="en-US" sz="2400" b="1" dirty="0" smtClean="0"/>
              <a:t>CMS announced expansion into Florida effective April 1, 2017</a:t>
            </a:r>
          </a:p>
          <a:p>
            <a:r>
              <a:rPr lang="en-US" sz="2400" b="1" dirty="0" smtClean="0"/>
              <a:t>MAC review for Pre-claim review</a:t>
            </a:r>
          </a:p>
          <a:p>
            <a:pPr lvl="1"/>
            <a:r>
              <a:rPr lang="en-US" sz="2000" b="1" dirty="0" smtClean="0"/>
              <a:t>All claims processed as complex medical review</a:t>
            </a:r>
          </a:p>
          <a:p>
            <a:pPr lvl="1"/>
            <a:r>
              <a:rPr lang="en-US" sz="2000" b="1" dirty="0" smtClean="0"/>
              <a:t>HHA can start care and receive RAP</a:t>
            </a:r>
          </a:p>
          <a:p>
            <a:pPr lvl="1"/>
            <a:r>
              <a:rPr lang="en-US" sz="2400" b="1" dirty="0" smtClean="0"/>
              <a:t>If submitted for pre-claim review and approved, claim paid</a:t>
            </a:r>
          </a:p>
          <a:p>
            <a:pPr lvl="1"/>
            <a:r>
              <a:rPr lang="en-US" sz="2400" b="1" dirty="0" smtClean="0"/>
              <a:t>If submitted for PA and denied, denied (may appeal)</a:t>
            </a:r>
          </a:p>
          <a:p>
            <a:pPr lvl="1"/>
            <a:r>
              <a:rPr lang="en-US" sz="2400" b="1" dirty="0" smtClean="0"/>
              <a:t>If no PA submission but claim submitted and approved, 25% reduction in payment (3 month grace period)</a:t>
            </a:r>
          </a:p>
          <a:p>
            <a:r>
              <a:rPr lang="en-US" b="1" dirty="0" smtClean="0"/>
              <a:t>Illinois experience difficult; recent improvement in affirmation rate to 87%</a:t>
            </a:r>
          </a:p>
          <a:p>
            <a:pPr lvl="1"/>
            <a:r>
              <a:rPr lang="en-US" b="1" dirty="0" smtClean="0"/>
              <a:t>HHAs reduced documentation errors</a:t>
            </a:r>
          </a:p>
          <a:p>
            <a:pPr lvl="1"/>
            <a:r>
              <a:rPr lang="en-US" b="1" dirty="0" smtClean="0"/>
              <a:t>Improved MAC performance</a:t>
            </a:r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E3EBD-B3D3-471E-8F94-337E5295C25A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5870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latin typeface="Candara" pitchFamily="34" charset="0"/>
              </a:rPr>
              <a:t>HH Pre-claim Review </a:t>
            </a:r>
            <a:r>
              <a:rPr lang="en-US" b="1" dirty="0" smtClean="0">
                <a:latin typeface="Candara" pitchFamily="34" charset="0"/>
              </a:rPr>
              <a:t>Demo: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b="1" dirty="0" smtClean="0"/>
              <a:t>Suspension/rescission </a:t>
            </a:r>
            <a:r>
              <a:rPr lang="en-US" b="1" dirty="0"/>
              <a:t>of pre-claim review by the incoming Administration. </a:t>
            </a:r>
            <a:endParaRPr lang="en-US" b="1" dirty="0" smtClean="0"/>
          </a:p>
          <a:p>
            <a:pPr lvl="0"/>
            <a:r>
              <a:rPr lang="en-US" b="1" dirty="0" smtClean="0"/>
              <a:t>Introduction </a:t>
            </a:r>
            <a:r>
              <a:rPr lang="en-US" b="1" dirty="0"/>
              <a:t>of legislation to suspend pre-claim review in the upcoming 115th Congress in the House and Senate. </a:t>
            </a:r>
          </a:p>
          <a:p>
            <a:pPr lvl="0"/>
            <a:r>
              <a:rPr lang="en-US" b="1" dirty="0"/>
              <a:t>Development of a lawsuit to challenge the legal validity of the project. </a:t>
            </a:r>
            <a:endParaRPr lang="en-US" b="1" dirty="0" smtClean="0"/>
          </a:p>
          <a:p>
            <a:pPr lvl="0"/>
            <a:r>
              <a:rPr lang="en-US" b="1" dirty="0" smtClean="0"/>
              <a:t>Initiation </a:t>
            </a:r>
            <a:r>
              <a:rPr lang="en-US" b="1" dirty="0"/>
              <a:t>of a major provider education effort. </a:t>
            </a:r>
            <a:endParaRPr lang="en-US" b="1" dirty="0" smtClean="0"/>
          </a:p>
          <a:p>
            <a:pPr lvl="0"/>
            <a:r>
              <a:rPr lang="en-US" b="1" dirty="0" smtClean="0"/>
              <a:t>Establishment </a:t>
            </a:r>
            <a:r>
              <a:rPr lang="en-US" b="1" dirty="0"/>
              <a:t>of standards for CMS to scale back the application of pre-claim reviews to target only high risk providers and that rely on random sampling methodologies for pre-claim reviews overall in order to reduce unnecessary administrative burdens.   </a:t>
            </a:r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4959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Abt</a:t>
            </a:r>
            <a:r>
              <a:rPr lang="en-US" b="1" dirty="0" smtClean="0"/>
              <a:t>/CMS New HHPPS Draft Model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New model intended to address:</a:t>
            </a:r>
          </a:p>
          <a:p>
            <a:pPr lvl="1"/>
            <a:r>
              <a:rPr lang="en-US" b="1" dirty="0" smtClean="0"/>
              <a:t>Access to care for vulnerable patients</a:t>
            </a:r>
          </a:p>
          <a:p>
            <a:pPr lvl="1"/>
            <a:r>
              <a:rPr lang="en-US" b="1" dirty="0" smtClean="0"/>
              <a:t>Elimination of therapy volume as payment rate determinant</a:t>
            </a:r>
          </a:p>
          <a:p>
            <a:r>
              <a:rPr lang="en-US" b="1" dirty="0" smtClean="0"/>
              <a:t>Home Health Groupings Model (HHGM)</a:t>
            </a:r>
          </a:p>
          <a:p>
            <a:pPr lvl="1"/>
            <a:r>
              <a:rPr lang="en-US" b="1" dirty="0" smtClean="0"/>
              <a:t>128 payment groups</a:t>
            </a:r>
          </a:p>
          <a:p>
            <a:pPr lvl="1"/>
            <a:r>
              <a:rPr lang="en-US" b="1" dirty="0" smtClean="0"/>
              <a:t>Episode timing: early or late</a:t>
            </a:r>
          </a:p>
          <a:p>
            <a:pPr lvl="1"/>
            <a:r>
              <a:rPr lang="en-US" b="1" dirty="0" smtClean="0"/>
              <a:t>Admission source: community or institutional</a:t>
            </a:r>
          </a:p>
          <a:p>
            <a:pPr lvl="1"/>
            <a:r>
              <a:rPr lang="en-US" b="1" dirty="0" smtClean="0"/>
              <a:t>Clinical grouping: 6 groups</a:t>
            </a:r>
          </a:p>
          <a:p>
            <a:pPr lvl="1"/>
            <a:r>
              <a:rPr lang="en-US" b="1" dirty="0" smtClean="0"/>
              <a:t>Functional level: 2-3 groups </a:t>
            </a:r>
          </a:p>
          <a:p>
            <a:pPr lvl="1"/>
            <a:r>
              <a:rPr lang="en-US" b="1" dirty="0" smtClean="0"/>
              <a:t>Comorbidity adjustment: secondary diagnosis based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338124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Abt</a:t>
            </a:r>
            <a:r>
              <a:rPr lang="en-US" b="1" dirty="0" smtClean="0"/>
              <a:t>/CMS New Draft HHPPS Model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Notables</a:t>
            </a:r>
          </a:p>
          <a:p>
            <a:pPr lvl="1"/>
            <a:r>
              <a:rPr lang="en-US" b="1" dirty="0" smtClean="0"/>
              <a:t>Therapy volume domain eliminated</a:t>
            </a:r>
          </a:p>
          <a:p>
            <a:pPr lvl="1"/>
            <a:r>
              <a:rPr lang="en-US" b="1" dirty="0" smtClean="0"/>
              <a:t>Cost per minute + NRS approach to resource use</a:t>
            </a:r>
          </a:p>
          <a:p>
            <a:pPr lvl="1"/>
            <a:r>
              <a:rPr lang="en-US" b="1" dirty="0" smtClean="0"/>
              <a:t>30 day periods within 60 day episode</a:t>
            </a:r>
          </a:p>
          <a:p>
            <a:pPr lvl="2"/>
            <a:r>
              <a:rPr lang="en-US" b="1" dirty="0" smtClean="0"/>
              <a:t>First 30 is an “early” period, all others are “late”</a:t>
            </a:r>
          </a:p>
          <a:p>
            <a:pPr lvl="1"/>
            <a:r>
              <a:rPr lang="en-US" b="1" dirty="0" smtClean="0"/>
              <a:t>Admission source (14 days prior to early episode)</a:t>
            </a:r>
          </a:p>
          <a:p>
            <a:pPr lvl="2"/>
            <a:r>
              <a:rPr lang="en-US" b="1" dirty="0" smtClean="0"/>
              <a:t>Community vs institutional</a:t>
            </a:r>
          </a:p>
          <a:p>
            <a:pPr lvl="1"/>
            <a:r>
              <a:rPr lang="en-US" b="1" dirty="0" smtClean="0"/>
              <a:t>Six clinical groups</a:t>
            </a:r>
          </a:p>
          <a:p>
            <a:pPr lvl="2"/>
            <a:r>
              <a:rPr lang="en-US" b="1" dirty="0" smtClean="0"/>
              <a:t>Musculoskeletal rehabilitation; neuro/stroke rehabilitation/wounds; complex nursing interventions; behavioral health; and medication management, teaching and assessment</a:t>
            </a:r>
          </a:p>
          <a:p>
            <a:pPr lvl="1"/>
            <a:r>
              <a:rPr lang="en-US" b="1" dirty="0" smtClean="0"/>
              <a:t>OASIS-based functional analysis M1800-1860 + M1032</a:t>
            </a:r>
          </a:p>
          <a:p>
            <a:pPr lvl="1"/>
            <a:r>
              <a:rPr lang="en-US" b="1" dirty="0" smtClean="0"/>
              <a:t>Regression analysis (2013 base)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3300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Abt</a:t>
            </a:r>
            <a:r>
              <a:rPr lang="en-US" b="1" dirty="0" smtClean="0"/>
              <a:t>/CMS New HHPPS Draft Model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smtClean="0"/>
              <a:t>Timing of implementation TBD</a:t>
            </a:r>
          </a:p>
          <a:p>
            <a:pPr lvl="1"/>
            <a:r>
              <a:rPr lang="en-US" b="1" dirty="0" smtClean="0"/>
              <a:t>Needs adjustments such as ICD-10</a:t>
            </a:r>
          </a:p>
          <a:p>
            <a:r>
              <a:rPr lang="en-US" b="1" dirty="0" smtClean="0"/>
              <a:t>Will go through public comment rulemaking</a:t>
            </a:r>
          </a:p>
          <a:p>
            <a:r>
              <a:rPr lang="en-US" b="1" dirty="0" smtClean="0"/>
              <a:t>Industry needs to model the impact</a:t>
            </a:r>
          </a:p>
          <a:p>
            <a:pPr lvl="1"/>
            <a:r>
              <a:rPr lang="en-US" b="1" dirty="0" smtClean="0"/>
              <a:t>Expected to lower payment rates on therapy episodes, increase rates on high nursing volume cases</a:t>
            </a:r>
          </a:p>
          <a:p>
            <a:pPr lvl="1"/>
            <a:r>
              <a:rPr lang="en-US" b="1" dirty="0" smtClean="0"/>
              <a:t>Geographic impact</a:t>
            </a:r>
          </a:p>
          <a:p>
            <a:r>
              <a:rPr lang="en-US" b="1" dirty="0" smtClean="0"/>
              <a:t>CMS will hold an Open Forum on 1/18/17 at 1:30 EST</a:t>
            </a:r>
            <a:endParaRPr lang="en-US" dirty="0"/>
          </a:p>
          <a:p>
            <a:pPr lvl="1"/>
            <a:r>
              <a:rPr lang="en-US" dirty="0">
                <a:hlinkClick r:id="rId2"/>
              </a:rPr>
              <a:t>https://blh.ier.intercall.com/details/87624e330547408593456b114011de08</a:t>
            </a:r>
            <a:r>
              <a:rPr lang="en-US" dirty="0"/>
              <a:t> </a:t>
            </a:r>
          </a:p>
          <a:p>
            <a:pPr lvl="1"/>
            <a:endParaRPr lang="en-US" b="1" dirty="0" smtClean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82207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Ways and Means PAC VBP (V. 3)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Combined PAC VBP</a:t>
            </a:r>
          </a:p>
          <a:p>
            <a:r>
              <a:rPr lang="en-US" b="1" dirty="0" smtClean="0"/>
              <a:t>Controversial first versions</a:t>
            </a:r>
          </a:p>
          <a:p>
            <a:r>
              <a:rPr lang="en-US" b="1" dirty="0" smtClean="0"/>
              <a:t>Version 3</a:t>
            </a:r>
          </a:p>
          <a:p>
            <a:pPr lvl="1"/>
            <a:r>
              <a:rPr lang="en-US" b="1" dirty="0" smtClean="0"/>
              <a:t>budget neutral in the aggregate</a:t>
            </a:r>
          </a:p>
          <a:p>
            <a:pPr lvl="1"/>
            <a:r>
              <a:rPr lang="en-US" b="1" dirty="0" smtClean="0"/>
              <a:t>MSPB, Discharge to community, and preventable readmission measures</a:t>
            </a:r>
          </a:p>
          <a:p>
            <a:pPr lvl="2"/>
            <a:r>
              <a:rPr lang="en-US" b="1" dirty="0" smtClean="0"/>
              <a:t>Optional quality measures</a:t>
            </a:r>
          </a:p>
          <a:p>
            <a:pPr lvl="1"/>
            <a:r>
              <a:rPr lang="en-US" b="1" dirty="0" smtClean="0"/>
              <a:t>Two-track risk model </a:t>
            </a:r>
          </a:p>
          <a:p>
            <a:pPr lvl="2"/>
            <a:r>
              <a:rPr lang="en-US" b="1" dirty="0" smtClean="0"/>
              <a:t>2-5% at risk (high risk track)</a:t>
            </a:r>
          </a:p>
          <a:p>
            <a:pPr lvl="2"/>
            <a:r>
              <a:rPr lang="en-US" b="1" dirty="0" smtClean="0"/>
              <a:t>1-2% at risk (low risk w/ other VBP involvement, e.g. HHVBP)</a:t>
            </a:r>
          </a:p>
          <a:p>
            <a:r>
              <a:rPr lang="en-US" b="1" dirty="0" smtClean="0"/>
              <a:t>Reduced base rates with performance bonus opportunity</a:t>
            </a:r>
          </a:p>
          <a:p>
            <a:r>
              <a:rPr lang="en-US" b="1" dirty="0" smtClean="0"/>
              <a:t>Industry concerns</a:t>
            </a:r>
          </a:p>
          <a:p>
            <a:r>
              <a:rPr lang="en-US" b="1" dirty="0" smtClean="0"/>
              <a:t>No Senate counterpart (yet)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721163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7200" b="1" dirty="0" smtClean="0"/>
              <a:t>HAPPY HOLIDAYS TO ALL!</a:t>
            </a:r>
            <a:endParaRPr lang="en-US" sz="7200" b="1" dirty="0"/>
          </a:p>
        </p:txBody>
      </p:sp>
    </p:spTree>
    <p:extLst>
      <p:ext uri="{BB962C8B-B14F-4D97-AF65-F5344CB8AC3E}">
        <p14:creationId xmlns:p14="http://schemas.microsoft.com/office/powerpoint/2010/main" val="4020701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2017 CONGRESSIONAL ACTION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1"/>
            <a:r>
              <a:rPr lang="en-US" b="1" dirty="0" smtClean="0"/>
              <a:t>Obamacare; repeal or amend (limited home care impact)</a:t>
            </a:r>
          </a:p>
          <a:p>
            <a:pPr lvl="2"/>
            <a:r>
              <a:rPr lang="en-US" b="1" dirty="0" smtClean="0"/>
              <a:t>Unsettled plan of action</a:t>
            </a:r>
          </a:p>
          <a:p>
            <a:pPr lvl="3"/>
            <a:r>
              <a:rPr lang="en-US" b="1" dirty="0" smtClean="0"/>
              <a:t>Early repeal vote</a:t>
            </a:r>
          </a:p>
          <a:p>
            <a:pPr lvl="3"/>
            <a:r>
              <a:rPr lang="en-US" b="1" dirty="0" smtClean="0"/>
              <a:t>Reconciliation instructions</a:t>
            </a:r>
          </a:p>
          <a:p>
            <a:pPr lvl="2"/>
            <a:r>
              <a:rPr lang="en-US" b="1" dirty="0" smtClean="0"/>
              <a:t>Employer mandate: block penalties?</a:t>
            </a:r>
          </a:p>
          <a:p>
            <a:pPr lvl="2"/>
            <a:r>
              <a:rPr lang="en-US" b="1" dirty="0" smtClean="0"/>
              <a:t>Retain prohibition on applying pre-existing illness limitations/26 year old children inclusion?</a:t>
            </a:r>
          </a:p>
          <a:p>
            <a:pPr lvl="2"/>
            <a:r>
              <a:rPr lang="en-US" b="1" dirty="0" smtClean="0"/>
              <a:t>Medicaid expansion?</a:t>
            </a:r>
          </a:p>
          <a:p>
            <a:pPr lvl="2"/>
            <a:r>
              <a:rPr lang="en-US" b="1" dirty="0" smtClean="0"/>
              <a:t>Phased-in change?</a:t>
            </a:r>
          </a:p>
          <a:p>
            <a:pPr lvl="2"/>
            <a:r>
              <a:rPr lang="en-US" b="1" dirty="0" smtClean="0"/>
              <a:t>What replacement?</a:t>
            </a:r>
          </a:p>
          <a:p>
            <a:pPr lvl="3"/>
            <a:r>
              <a:rPr lang="en-US" b="1" dirty="0" smtClean="0"/>
              <a:t>When?</a:t>
            </a:r>
          </a:p>
          <a:p>
            <a:pPr lvl="3"/>
            <a:r>
              <a:rPr lang="en-US" b="1" dirty="0" smtClean="0"/>
              <a:t>Tax credits</a:t>
            </a:r>
          </a:p>
          <a:p>
            <a:pPr lvl="3"/>
            <a:r>
              <a:rPr lang="en-US" b="1" dirty="0" smtClean="0"/>
              <a:t>HSAs</a:t>
            </a:r>
          </a:p>
          <a:p>
            <a:pPr lvl="3"/>
            <a:r>
              <a:rPr lang="en-US" b="1" dirty="0" smtClean="0"/>
              <a:t>Multistate insurance </a:t>
            </a:r>
          </a:p>
        </p:txBody>
      </p:sp>
    </p:spTree>
    <p:extLst>
      <p:ext uri="{BB962C8B-B14F-4D97-AF65-F5344CB8AC3E}">
        <p14:creationId xmlns:p14="http://schemas.microsoft.com/office/powerpoint/2010/main" val="29389431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2017 CONGRESSIONAL 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Medicaid</a:t>
            </a:r>
          </a:p>
          <a:p>
            <a:pPr lvl="1"/>
            <a:r>
              <a:rPr lang="en-US" b="1" dirty="0" smtClean="0"/>
              <a:t>What happens to Community First Choice program and other HCBS expansions in the ACA?</a:t>
            </a:r>
          </a:p>
          <a:p>
            <a:pPr lvl="1"/>
            <a:r>
              <a:rPr lang="en-US" b="1" dirty="0" smtClean="0"/>
              <a:t>Block grant/per capita caps?</a:t>
            </a:r>
          </a:p>
          <a:p>
            <a:pPr lvl="1"/>
            <a:r>
              <a:rPr lang="en-US" b="1" dirty="0" smtClean="0"/>
              <a:t>Greater waiver flexibilities?</a:t>
            </a:r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91353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2017 CONGRESSIONAL 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Medicare</a:t>
            </a:r>
          </a:p>
          <a:p>
            <a:pPr lvl="1"/>
            <a:r>
              <a:rPr lang="en-US" b="1" dirty="0" smtClean="0"/>
              <a:t>Hands off?</a:t>
            </a:r>
          </a:p>
          <a:p>
            <a:pPr lvl="1"/>
            <a:r>
              <a:rPr lang="en-US" b="1" dirty="0" smtClean="0"/>
              <a:t>Premium support</a:t>
            </a:r>
          </a:p>
          <a:p>
            <a:pPr lvl="1"/>
            <a:r>
              <a:rPr lang="en-US" b="1" dirty="0" smtClean="0"/>
              <a:t>Merged Part A and Part B with uniform copay</a:t>
            </a:r>
          </a:p>
          <a:p>
            <a:pPr lvl="1"/>
            <a:r>
              <a:rPr lang="en-US" b="1" dirty="0" smtClean="0"/>
              <a:t>IPAB’s future</a:t>
            </a:r>
          </a:p>
          <a:p>
            <a:pPr lvl="1"/>
            <a:r>
              <a:rPr lang="en-US" b="1" dirty="0" smtClean="0"/>
              <a:t>PAC VBP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94859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21</a:t>
            </a:r>
            <a:r>
              <a:rPr lang="en-US" b="1" baseline="30000" dirty="0" smtClean="0"/>
              <a:t>st</a:t>
            </a:r>
            <a:r>
              <a:rPr lang="en-US" b="1" dirty="0" smtClean="0"/>
              <a:t> Century CURES Legislation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Primarily focused on FDA and mental health reforms</a:t>
            </a:r>
          </a:p>
          <a:p>
            <a:r>
              <a:rPr lang="en-US" b="1" dirty="0" smtClean="0"/>
              <a:t>Home care impact:</a:t>
            </a:r>
          </a:p>
          <a:p>
            <a:pPr lvl="1"/>
            <a:r>
              <a:rPr lang="en-US" b="1" dirty="0" smtClean="0"/>
              <a:t>Telehealth study</a:t>
            </a:r>
          </a:p>
          <a:p>
            <a:pPr lvl="1"/>
            <a:r>
              <a:rPr lang="en-US" b="1" dirty="0" smtClean="0"/>
              <a:t>Home Infusion therapy benefit (2021)</a:t>
            </a:r>
          </a:p>
          <a:p>
            <a:pPr lvl="1"/>
            <a:r>
              <a:rPr lang="en-US" b="1" dirty="0" smtClean="0"/>
              <a:t>Medicaid electronic visit verification	</a:t>
            </a:r>
          </a:p>
          <a:p>
            <a:pPr lvl="2"/>
            <a:r>
              <a:rPr lang="en-US" b="1" dirty="0" smtClean="0"/>
              <a:t>Personal care (2019)</a:t>
            </a:r>
          </a:p>
          <a:p>
            <a:pPr lvl="2"/>
            <a:r>
              <a:rPr lang="en-US" b="1" dirty="0" smtClean="0"/>
              <a:t>Home health services (2023)</a:t>
            </a:r>
          </a:p>
          <a:p>
            <a:pPr lvl="1"/>
            <a:r>
              <a:rPr lang="en-US" b="1" dirty="0" smtClean="0"/>
              <a:t>Moratoria application to service area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50758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Candara" pitchFamily="34" charset="0"/>
              </a:rPr>
              <a:t>Medicare Payment Advisory Commission (</a:t>
            </a:r>
            <a:r>
              <a:rPr lang="en-US" b="1" dirty="0" err="1" smtClean="0">
                <a:latin typeface="Candara" pitchFamily="34" charset="0"/>
              </a:rPr>
              <a:t>MedPAC</a:t>
            </a:r>
            <a:r>
              <a:rPr lang="en-US" b="1" dirty="0" smtClean="0">
                <a:latin typeface="Candara" pitchFamily="34" charset="0"/>
              </a:rPr>
              <a:t>) (2016)</a:t>
            </a:r>
            <a:endParaRPr lang="en-US" b="1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MedPAC Annual March Report to Congress – Most Medicare provider types assessed for payment adequacy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HOME HEALTH:</a:t>
            </a:r>
          </a:p>
          <a:p>
            <a:r>
              <a:rPr lang="en-US" b="1" dirty="0" smtClean="0"/>
              <a:t>2016 average margin:  8.8% (12.7% in 2012)</a:t>
            </a:r>
          </a:p>
          <a:p>
            <a:r>
              <a:rPr lang="en-US" b="1" dirty="0" smtClean="0"/>
              <a:t>Access to care, capital OK</a:t>
            </a:r>
          </a:p>
          <a:p>
            <a:r>
              <a:rPr lang="en-US" b="1" dirty="0" smtClean="0"/>
              <a:t>Margins affected by recent changes but still healthy</a:t>
            </a:r>
          </a:p>
          <a:p>
            <a:pPr marL="0" indent="0">
              <a:buNone/>
            </a:pPr>
            <a:endParaRPr lang="en-US" altLang="en-US" b="1" cap="all" dirty="0" smtClean="0"/>
          </a:p>
          <a:p>
            <a:pPr marL="0" indent="0">
              <a:buNone/>
            </a:pPr>
            <a:r>
              <a:rPr lang="en-US" altLang="en-US" b="1" cap="all" dirty="0" smtClean="0"/>
              <a:t>Recommendations: </a:t>
            </a:r>
          </a:p>
          <a:p>
            <a:r>
              <a:rPr lang="en-US" b="1" dirty="0" smtClean="0"/>
              <a:t>NO update </a:t>
            </a:r>
            <a:r>
              <a:rPr lang="en-US" b="1" dirty="0"/>
              <a:t>in 2017</a:t>
            </a:r>
          </a:p>
          <a:p>
            <a:r>
              <a:rPr lang="en-US" b="1" dirty="0"/>
              <a:t>Elimination of therapy utilization as a payment level determinant </a:t>
            </a:r>
            <a:r>
              <a:rPr lang="en-US" b="1" dirty="0" smtClean="0"/>
              <a:t>under HHPPS</a:t>
            </a:r>
          </a:p>
          <a:p>
            <a:r>
              <a:rPr lang="en-US" b="1" dirty="0" smtClean="0"/>
              <a:t>The </a:t>
            </a:r>
            <a:r>
              <a:rPr lang="en-US" b="1" dirty="0"/>
              <a:t>institution of a second round of rate rebasing in 2018</a:t>
            </a:r>
          </a:p>
          <a:p>
            <a:pPr marL="0" indent="0">
              <a:buNone/>
            </a:pPr>
            <a:endParaRPr lang="en-US" altLang="en-US" b="1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National Association for Home &amp; Hospice Care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E3EBD-B3D3-471E-8F94-337E5295C25A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9745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Candara" pitchFamily="34" charset="0"/>
              </a:rPr>
              <a:t>Medicare Payment Advisory Commission (</a:t>
            </a:r>
            <a:r>
              <a:rPr lang="en-US" b="1" dirty="0" err="1" smtClean="0">
                <a:latin typeface="Candara" pitchFamily="34" charset="0"/>
              </a:rPr>
              <a:t>MedPAC</a:t>
            </a:r>
            <a:r>
              <a:rPr lang="en-US" b="1" dirty="0" smtClean="0">
                <a:latin typeface="Candara" pitchFamily="34" charset="0"/>
              </a:rPr>
              <a:t>) (2017)</a:t>
            </a:r>
            <a:endParaRPr lang="en-US" b="1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 err="1" smtClean="0"/>
              <a:t>MedPAC</a:t>
            </a:r>
            <a:r>
              <a:rPr lang="en-US" b="1" dirty="0" smtClean="0"/>
              <a:t> 2017 March Report to Congress – Most Medicare provider types assessed for payment adequacy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HOME HEALTH:</a:t>
            </a:r>
          </a:p>
          <a:p>
            <a:r>
              <a:rPr lang="en-US" b="1" dirty="0" smtClean="0"/>
              <a:t>2015 average margin:  15.6% (11.1 est. 2017)</a:t>
            </a:r>
          </a:p>
          <a:p>
            <a:r>
              <a:rPr lang="en-US" b="1" dirty="0"/>
              <a:t>A</a:t>
            </a:r>
            <a:r>
              <a:rPr lang="en-US" b="1" dirty="0" smtClean="0"/>
              <a:t>ccess to care</a:t>
            </a:r>
          </a:p>
          <a:p>
            <a:pPr lvl="1"/>
            <a:r>
              <a:rPr lang="en-US" b="1" dirty="0" smtClean="0"/>
              <a:t>12,346 HHAs (-115 since 2014)</a:t>
            </a:r>
          </a:p>
          <a:p>
            <a:r>
              <a:rPr lang="en-US" b="1" dirty="0" smtClean="0"/>
              <a:t>Capital OK</a:t>
            </a:r>
            <a:endParaRPr lang="en-US" altLang="en-US" b="1" cap="all" dirty="0" smtClean="0"/>
          </a:p>
          <a:p>
            <a:pPr marL="0" indent="0">
              <a:buNone/>
            </a:pPr>
            <a:r>
              <a:rPr lang="en-US" altLang="en-US" b="1" cap="all" dirty="0" smtClean="0"/>
              <a:t>Recommendations: </a:t>
            </a:r>
          </a:p>
          <a:p>
            <a:r>
              <a:rPr lang="en-US" b="1" dirty="0" smtClean="0"/>
              <a:t>5% cut in 2018</a:t>
            </a:r>
            <a:endParaRPr lang="en-US" b="1" dirty="0"/>
          </a:p>
          <a:p>
            <a:r>
              <a:rPr lang="en-US" b="1" dirty="0"/>
              <a:t>Elimination of therapy utilization as a payment level determinant </a:t>
            </a:r>
            <a:r>
              <a:rPr lang="en-US" b="1" dirty="0" smtClean="0"/>
              <a:t>under HHPPS</a:t>
            </a:r>
          </a:p>
          <a:p>
            <a:r>
              <a:rPr lang="en-US" b="1" dirty="0" smtClean="0"/>
              <a:t>The </a:t>
            </a:r>
            <a:r>
              <a:rPr lang="en-US" b="1" dirty="0"/>
              <a:t>institution of a second round of rate rebasing in </a:t>
            </a:r>
            <a:r>
              <a:rPr lang="en-US" b="1" dirty="0" smtClean="0"/>
              <a:t>2019</a:t>
            </a:r>
            <a:endParaRPr lang="en-US" b="1" dirty="0"/>
          </a:p>
          <a:p>
            <a:pPr marL="0" indent="0">
              <a:buNone/>
            </a:pPr>
            <a:endParaRPr lang="en-US" altLang="en-US" b="1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National Association for Home &amp; Hospice Care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E3EBD-B3D3-471E-8F94-337E5295C25A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283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latin typeface="Candara" pitchFamily="34" charset="0"/>
              </a:rPr>
              <a:t>Medicare Payment Advisory Commission (</a:t>
            </a:r>
            <a:r>
              <a:rPr lang="en-US" b="1" dirty="0" err="1">
                <a:latin typeface="Candara" pitchFamily="34" charset="0"/>
              </a:rPr>
              <a:t>MedPAC</a:t>
            </a:r>
            <a:r>
              <a:rPr lang="en-US" b="1" dirty="0">
                <a:latin typeface="Candara" pitchFamily="34" charset="0"/>
              </a:rPr>
              <a:t>) (2017)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Service Volume (2015)</a:t>
            </a:r>
          </a:p>
          <a:p>
            <a:pPr lvl="1"/>
            <a:r>
              <a:rPr lang="en-US" b="1" dirty="0" smtClean="0"/>
              <a:t>6.6 M episodes</a:t>
            </a:r>
          </a:p>
          <a:p>
            <a:pPr lvl="1"/>
            <a:r>
              <a:rPr lang="en-US" b="1" dirty="0" smtClean="0"/>
              <a:t>3.5M users</a:t>
            </a:r>
          </a:p>
          <a:p>
            <a:pPr lvl="1"/>
            <a:r>
              <a:rPr lang="en-US" b="1" dirty="0" smtClean="0"/>
              <a:t>1.9 episodes per beneficiary</a:t>
            </a:r>
          </a:p>
          <a:p>
            <a:pPr lvl="1"/>
            <a:r>
              <a:rPr lang="en-US" b="1" dirty="0" smtClean="0"/>
              <a:t>9.1% of Medicare FFS spending</a:t>
            </a:r>
          </a:p>
          <a:p>
            <a:pPr lvl="1"/>
            <a:r>
              <a:rPr lang="en-US" b="1" dirty="0" smtClean="0"/>
              <a:t>$18.1B spending (up from $17.7 in 2014)</a:t>
            </a:r>
          </a:p>
          <a:p>
            <a:pPr lvl="1"/>
            <a:r>
              <a:rPr lang="en-US" b="1" dirty="0" smtClean="0"/>
              <a:t>Some utilization decline in 5 states (TX, LA, IL, TN, and FL)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742183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latin typeface="Candara" pitchFamily="34" charset="0"/>
              </a:rPr>
              <a:t>Medicare Payment Advisory Commission (</a:t>
            </a:r>
            <a:r>
              <a:rPr lang="en-US" b="1" dirty="0" err="1">
                <a:latin typeface="Candara" pitchFamily="34" charset="0"/>
              </a:rPr>
              <a:t>MedPAC</a:t>
            </a:r>
            <a:r>
              <a:rPr lang="en-US" b="1" dirty="0">
                <a:latin typeface="Candara" pitchFamily="34" charset="0"/>
              </a:rPr>
              <a:t>) (2017)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Quality</a:t>
            </a:r>
          </a:p>
          <a:p>
            <a:pPr lvl="1"/>
            <a:r>
              <a:rPr lang="en-US" b="1" dirty="0" smtClean="0"/>
              <a:t>Improvement</a:t>
            </a:r>
          </a:p>
          <a:p>
            <a:pPr lvl="1"/>
            <a:r>
              <a:rPr lang="en-US" b="1" dirty="0" smtClean="0"/>
              <a:t>Transfers (58.9 to 63.3%)</a:t>
            </a:r>
          </a:p>
          <a:p>
            <a:pPr lvl="1"/>
            <a:r>
              <a:rPr lang="en-US" b="1" dirty="0" smtClean="0"/>
              <a:t>Walking (63.6 to 66.9%)</a:t>
            </a:r>
          </a:p>
          <a:p>
            <a:pPr lvl="1"/>
            <a:r>
              <a:rPr lang="en-US" b="1" dirty="0" smtClean="0"/>
              <a:t>Hospitalization (27.8 to 25.4%)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07420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2877</TotalTime>
  <Words>1081</Words>
  <Application>Microsoft Office PowerPoint</Application>
  <PresentationFormat>On-screen Show (4:3)</PresentationFormat>
  <Paragraphs>176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 HHFMA UPDATE WITH THE EXPERTS  </vt:lpstr>
      <vt:lpstr>2017 CONGRESSIONAL ACTION</vt:lpstr>
      <vt:lpstr>2017 CONGRESSIONAL ACTION</vt:lpstr>
      <vt:lpstr>2017 CONGRESSIONAL ACTION</vt:lpstr>
      <vt:lpstr>21st Century CURES Legislation</vt:lpstr>
      <vt:lpstr>Medicare Payment Advisory Commission (MedPAC) (2016)</vt:lpstr>
      <vt:lpstr>Medicare Payment Advisory Commission (MedPAC) (2017)</vt:lpstr>
      <vt:lpstr>Medicare Payment Advisory Commission (MedPAC) (2017)</vt:lpstr>
      <vt:lpstr>Medicare Payment Advisory Commission (MedPAC) (2017)</vt:lpstr>
      <vt:lpstr>Medicare Payment Advisory Commission (MedPAC) (2017)</vt:lpstr>
      <vt:lpstr>NAHC COST REPORT DATA (2015): Freestanding HHAs</vt:lpstr>
      <vt:lpstr>NAHC COST REPORT DATA (2015): Freestanding HHAs</vt:lpstr>
      <vt:lpstr>HH Pre-claim Review Demo</vt:lpstr>
      <vt:lpstr>HH Pre-claim Review Demo: Goals</vt:lpstr>
      <vt:lpstr>Abt/CMS New HHPPS Draft Model</vt:lpstr>
      <vt:lpstr>Abt/CMS New Draft HHPPS Model</vt:lpstr>
      <vt:lpstr>Abt/CMS New HHPPS Draft Model</vt:lpstr>
      <vt:lpstr>Ways and Means PAC VBP (V. 3)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What’s New in Long-Term Care and Post Acute Care—Just About Everything</dc:title>
  <dc:creator>William A. Dombi</dc:creator>
  <cp:lastModifiedBy>William A. Dombi</cp:lastModifiedBy>
  <cp:revision>224</cp:revision>
  <cp:lastPrinted>2016-02-17T17:46:56Z</cp:lastPrinted>
  <dcterms:modified xsi:type="dcterms:W3CDTF">2016-12-21T19:33:34Z</dcterms:modified>
</cp:coreProperties>
</file>