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0" r:id="rId2"/>
    <p:sldId id="257" r:id="rId3"/>
    <p:sldId id="258" r:id="rId4"/>
    <p:sldId id="259" r:id="rId5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4975"/>
    <a:srgbClr val="60605B"/>
    <a:srgbClr val="AABA0A"/>
    <a:srgbClr val="9693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3790" autoAdjust="0"/>
  </p:normalViewPr>
  <p:slideViewPr>
    <p:cSldViewPr snapToGrid="0" snapToObjects="1">
      <p:cViewPr varScale="1">
        <p:scale>
          <a:sx n="73" d="100"/>
          <a:sy n="73" d="100"/>
        </p:scale>
        <p:origin x="106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83" d="100"/>
          <a:sy n="83" d="100"/>
        </p:scale>
        <p:origin x="315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Book2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 smtClean="0">
                <a:effectLst/>
              </a:rPr>
              <a:t>Average Year-Over-Year Improvement</a:t>
            </a:r>
            <a:endParaRPr lang="en-US" dirty="0" smtClean="0">
              <a:effectLst/>
            </a:endParaRPr>
          </a:p>
          <a:p>
            <a:pPr>
              <a:defRPr/>
            </a:pPr>
            <a:r>
              <a:rPr lang="en-US" sz="1800" b="0" i="0" baseline="0" dirty="0" smtClean="0">
                <a:effectLst/>
              </a:rPr>
              <a:t>VBP States vs. All Other States</a:t>
            </a:r>
            <a:endParaRPr lang="en-US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60609757689592"/>
          <c:y val="0.1766335369585397"/>
          <c:w val="0.8039390242310408"/>
          <c:h val="0.4488586711666958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VBP: CY'14 - CY'15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*Amb./ Loc.*</c:v>
                </c:pt>
                <c:pt idx="1">
                  <c:v>*Bath.*</c:v>
                </c:pt>
                <c:pt idx="2">
                  <c:v>*Dysp.*</c:v>
                </c:pt>
                <c:pt idx="3">
                  <c:v>Oral Meds Mgmt</c:v>
                </c:pt>
                <c:pt idx="4">
                  <c:v>*Pain*</c:v>
                </c:pt>
                <c:pt idx="5">
                  <c:v>*Trans.*</c:v>
                </c:pt>
                <c:pt idx="6">
                  <c:v>*60-Day Hosp.*</c:v>
                </c:pt>
                <c:pt idx="7">
                  <c:v>*Flu Vax.*</c:v>
                </c:pt>
                <c:pt idx="8">
                  <c:v>*Med. Ed.*</c:v>
                </c:pt>
                <c:pt idx="9">
                  <c:v>PPV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3.6</c:v>
                </c:pt>
                <c:pt idx="1">
                  <c:v>2.5</c:v>
                </c:pt>
                <c:pt idx="2">
                  <c:v>3.7</c:v>
                </c:pt>
                <c:pt idx="3">
                  <c:v>3.4</c:v>
                </c:pt>
                <c:pt idx="4">
                  <c:v>2</c:v>
                </c:pt>
                <c:pt idx="5">
                  <c:v>4</c:v>
                </c:pt>
                <c:pt idx="6">
                  <c:v>-0.1</c:v>
                </c:pt>
                <c:pt idx="7">
                  <c:v>-5.8</c:v>
                </c:pt>
                <c:pt idx="8">
                  <c:v>2.7</c:v>
                </c:pt>
                <c:pt idx="9">
                  <c:v>-3.6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VBP: CY'15 - CY'16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*Amb./ Loc.*</c:v>
                </c:pt>
                <c:pt idx="1">
                  <c:v>*Bath.*</c:v>
                </c:pt>
                <c:pt idx="2">
                  <c:v>*Dysp.*</c:v>
                </c:pt>
                <c:pt idx="3">
                  <c:v>Oral Meds Mgmt</c:v>
                </c:pt>
                <c:pt idx="4">
                  <c:v>*Pain*</c:v>
                </c:pt>
                <c:pt idx="5">
                  <c:v>*Trans.*</c:v>
                </c:pt>
                <c:pt idx="6">
                  <c:v>*60-Day Hosp.*</c:v>
                </c:pt>
                <c:pt idx="7">
                  <c:v>*Flu Vax.*</c:v>
                </c:pt>
                <c:pt idx="8">
                  <c:v>*Med. Ed.*</c:v>
                </c:pt>
                <c:pt idx="9">
                  <c:v>PPV</c:v>
                </c:pt>
              </c:strCache>
            </c:str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5.6</c:v>
                </c:pt>
                <c:pt idx="1">
                  <c:v>4.5</c:v>
                </c:pt>
                <c:pt idx="2">
                  <c:v>4.4000000000000004</c:v>
                </c:pt>
                <c:pt idx="3">
                  <c:v>5.3</c:v>
                </c:pt>
                <c:pt idx="4">
                  <c:v>4.8</c:v>
                </c:pt>
                <c:pt idx="5">
                  <c:v>6.6</c:v>
                </c:pt>
                <c:pt idx="6">
                  <c:v>-0.6</c:v>
                </c:pt>
                <c:pt idx="7">
                  <c:v>7.3</c:v>
                </c:pt>
                <c:pt idx="8">
                  <c:v>2</c:v>
                </c:pt>
                <c:pt idx="9">
                  <c:v>7.4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Non: CY'14 - CY'15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*Amb./ Loc.*</c:v>
                </c:pt>
                <c:pt idx="1">
                  <c:v>*Bath.*</c:v>
                </c:pt>
                <c:pt idx="2">
                  <c:v>*Dysp.*</c:v>
                </c:pt>
                <c:pt idx="3">
                  <c:v>Oral Meds Mgmt</c:v>
                </c:pt>
                <c:pt idx="4">
                  <c:v>*Pain*</c:v>
                </c:pt>
                <c:pt idx="5">
                  <c:v>*Trans.*</c:v>
                </c:pt>
                <c:pt idx="6">
                  <c:v>*60-Day Hosp.*</c:v>
                </c:pt>
                <c:pt idx="7">
                  <c:v>*Flu Vax.*</c:v>
                </c:pt>
                <c:pt idx="8">
                  <c:v>*Med. Ed.*</c:v>
                </c:pt>
                <c:pt idx="9">
                  <c:v>PPV</c:v>
                </c:pt>
              </c:strCache>
            </c:strRef>
          </c:cat>
          <c:val>
            <c:numRef>
              <c:f>Sheet1!$D$2:$D$11</c:f>
              <c:numCache>
                <c:formatCode>General</c:formatCode>
                <c:ptCount val="10"/>
                <c:pt idx="0">
                  <c:v>3.1</c:v>
                </c:pt>
                <c:pt idx="1">
                  <c:v>2.1</c:v>
                </c:pt>
                <c:pt idx="2">
                  <c:v>2.9</c:v>
                </c:pt>
                <c:pt idx="3">
                  <c:v>3.1</c:v>
                </c:pt>
                <c:pt idx="4">
                  <c:v>1.9</c:v>
                </c:pt>
                <c:pt idx="5">
                  <c:v>3.4</c:v>
                </c:pt>
                <c:pt idx="6">
                  <c:v>-0.2</c:v>
                </c:pt>
                <c:pt idx="7">
                  <c:v>-7.8</c:v>
                </c:pt>
                <c:pt idx="8">
                  <c:v>2.4</c:v>
                </c:pt>
                <c:pt idx="9">
                  <c:v>-3.4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Non: CY'15 - CY'16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Sheet1!$A$2:$A$11</c:f>
              <c:strCache>
                <c:ptCount val="10"/>
                <c:pt idx="0">
                  <c:v>*Amb./ Loc.*</c:v>
                </c:pt>
                <c:pt idx="1">
                  <c:v>*Bath.*</c:v>
                </c:pt>
                <c:pt idx="2">
                  <c:v>*Dysp.*</c:v>
                </c:pt>
                <c:pt idx="3">
                  <c:v>Oral Meds Mgmt</c:v>
                </c:pt>
                <c:pt idx="4">
                  <c:v>*Pain*</c:v>
                </c:pt>
                <c:pt idx="5">
                  <c:v>*Trans.*</c:v>
                </c:pt>
                <c:pt idx="6">
                  <c:v>*60-Day Hosp.*</c:v>
                </c:pt>
                <c:pt idx="7">
                  <c:v>*Flu Vax.*</c:v>
                </c:pt>
                <c:pt idx="8">
                  <c:v>*Med. Ed.*</c:v>
                </c:pt>
                <c:pt idx="9">
                  <c:v>PPV</c:v>
                </c:pt>
              </c:strCache>
            </c:strRef>
          </c:cat>
          <c:val>
            <c:numRef>
              <c:f>Sheet1!$E$2:$E$11</c:f>
              <c:numCache>
                <c:formatCode>General</c:formatCode>
                <c:ptCount val="10"/>
                <c:pt idx="0">
                  <c:v>4.5</c:v>
                </c:pt>
                <c:pt idx="1">
                  <c:v>3.1</c:v>
                </c:pt>
                <c:pt idx="2">
                  <c:v>3.3</c:v>
                </c:pt>
                <c:pt idx="3">
                  <c:v>4.3</c:v>
                </c:pt>
                <c:pt idx="4">
                  <c:v>3.6</c:v>
                </c:pt>
                <c:pt idx="5">
                  <c:v>5.0999999999999996</c:v>
                </c:pt>
                <c:pt idx="6">
                  <c:v>-1</c:v>
                </c:pt>
                <c:pt idx="7">
                  <c:v>6</c:v>
                </c:pt>
                <c:pt idx="8">
                  <c:v>1.1000000000000001</c:v>
                </c:pt>
                <c:pt idx="9">
                  <c:v>6.4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9687280"/>
        <c:axId val="429688960"/>
      </c:barChart>
      <c:catAx>
        <c:axId val="42968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9688960"/>
        <c:crosses val="autoZero"/>
        <c:auto val="1"/>
        <c:lblAlgn val="ctr"/>
        <c:lblOffset val="100"/>
        <c:noMultiLvlLbl val="0"/>
      </c:catAx>
      <c:valAx>
        <c:axId val="429688960"/>
        <c:scaling>
          <c:orientation val="minMax"/>
          <c:max val="8"/>
          <c:min val="-8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0" i="0" baseline="0" dirty="0" smtClean="0">
                    <a:effectLst/>
                  </a:rPr>
                  <a:t>Average Change in Agency Score for all agencies in the state group</a:t>
                </a:r>
                <a:endParaRPr lang="en-US" sz="16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1.5997676729667204E-2"/>
              <c:y val="6.6647688791856785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29687280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Average Year-Over-Year Improvement</a:t>
            </a:r>
          </a:p>
          <a:p>
            <a:pPr>
              <a:defRPr sz="2000"/>
            </a:pPr>
            <a:r>
              <a:rPr lang="en-US" sz="2000"/>
              <a:t>VBP States vs. All Other States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Sheet2!$C$2</c:f>
              <c:strCache>
                <c:ptCount val="1"/>
                <c:pt idx="0">
                  <c:v>VBP: CY'14 - CY'15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Sheet2!$B$45:$B$49</c:f>
              <c:strCache>
                <c:ptCount val="5"/>
                <c:pt idx="0">
                  <c:v>Communication</c:v>
                </c:pt>
                <c:pt idx="1">
                  <c:v>Overall Satisfaction</c:v>
                </c:pt>
                <c:pt idx="2">
                  <c:v>Professional Care</c:v>
                </c:pt>
                <c:pt idx="3">
                  <c:v>Recommend</c:v>
                </c:pt>
                <c:pt idx="4">
                  <c:v>Specific Care Issues</c:v>
                </c:pt>
              </c:strCache>
            </c:strRef>
          </c:cat>
          <c:val>
            <c:numRef>
              <c:f>Sheet2!$C$45:$C$49</c:f>
              <c:numCache>
                <c:formatCode>0.00</c:formatCode>
                <c:ptCount val="5"/>
                <c:pt idx="0">
                  <c:v>-4.4776119402985077E-3</c:v>
                </c:pt>
                <c:pt idx="1">
                  <c:v>0.29328358208955224</c:v>
                </c:pt>
                <c:pt idx="2">
                  <c:v>0.20895522388059701</c:v>
                </c:pt>
                <c:pt idx="3">
                  <c:v>-0.16417910447761194</c:v>
                </c:pt>
                <c:pt idx="4">
                  <c:v>0.14029850746268657</c:v>
                </c:pt>
              </c:numCache>
            </c:numRef>
          </c:val>
        </c:ser>
        <c:ser>
          <c:idx val="1"/>
          <c:order val="1"/>
          <c:tx>
            <c:strRef>
              <c:f>Sheet2!$D$2</c:f>
              <c:strCache>
                <c:ptCount val="1"/>
                <c:pt idx="0">
                  <c:v>VBP: CY'15 - CY'16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Sheet2!$B$45:$B$49</c:f>
              <c:strCache>
                <c:ptCount val="5"/>
                <c:pt idx="0">
                  <c:v>Communication</c:v>
                </c:pt>
                <c:pt idx="1">
                  <c:v>Overall Satisfaction</c:v>
                </c:pt>
                <c:pt idx="2">
                  <c:v>Professional Care</c:v>
                </c:pt>
                <c:pt idx="3">
                  <c:v>Recommend</c:v>
                </c:pt>
                <c:pt idx="4">
                  <c:v>Specific Care Issues</c:v>
                </c:pt>
              </c:strCache>
            </c:strRef>
          </c:cat>
          <c:val>
            <c:numRef>
              <c:f>Sheet2!$D$45:$D$49</c:f>
              <c:numCache>
                <c:formatCode>0.00</c:formatCode>
                <c:ptCount val="5"/>
                <c:pt idx="0">
                  <c:v>1.2125534950071327E-2</c:v>
                </c:pt>
                <c:pt idx="1">
                  <c:v>0.26747503566333808</c:v>
                </c:pt>
                <c:pt idx="2">
                  <c:v>-0.17189728958630529</c:v>
                </c:pt>
                <c:pt idx="3">
                  <c:v>5.0641940085592009E-2</c:v>
                </c:pt>
                <c:pt idx="4">
                  <c:v>-0.23823109843081314</c:v>
                </c:pt>
              </c:numCache>
            </c:numRef>
          </c:val>
        </c:ser>
        <c:ser>
          <c:idx val="2"/>
          <c:order val="2"/>
          <c:tx>
            <c:strRef>
              <c:f>Sheet2!$E$2</c:f>
              <c:strCache>
                <c:ptCount val="1"/>
                <c:pt idx="0">
                  <c:v>Non: CY'14 - CY'15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Sheet2!$B$45:$B$49</c:f>
              <c:strCache>
                <c:ptCount val="5"/>
                <c:pt idx="0">
                  <c:v>Communication</c:v>
                </c:pt>
                <c:pt idx="1">
                  <c:v>Overall Satisfaction</c:v>
                </c:pt>
                <c:pt idx="2">
                  <c:v>Professional Care</c:v>
                </c:pt>
                <c:pt idx="3">
                  <c:v>Recommend</c:v>
                </c:pt>
                <c:pt idx="4">
                  <c:v>Specific Care Issues</c:v>
                </c:pt>
              </c:strCache>
            </c:strRef>
          </c:cat>
          <c:val>
            <c:numRef>
              <c:f>Sheet2!$E$45:$E$49</c:f>
              <c:numCache>
                <c:formatCode>0.00</c:formatCode>
                <c:ptCount val="5"/>
                <c:pt idx="0">
                  <c:v>-1.9174296078770081E-2</c:v>
                </c:pt>
                <c:pt idx="1">
                  <c:v>-3.7312143720849886E-2</c:v>
                </c:pt>
                <c:pt idx="2">
                  <c:v>-6.7196406978752801E-2</c:v>
                </c:pt>
                <c:pt idx="3">
                  <c:v>-4.6812921057177402E-2</c:v>
                </c:pt>
                <c:pt idx="4">
                  <c:v>-0.26429435135602003</c:v>
                </c:pt>
              </c:numCache>
            </c:numRef>
          </c:val>
        </c:ser>
        <c:ser>
          <c:idx val="3"/>
          <c:order val="3"/>
          <c:tx>
            <c:strRef>
              <c:f>Sheet2!$F$2</c:f>
              <c:strCache>
                <c:ptCount val="1"/>
                <c:pt idx="0">
                  <c:v>Non: CY'15 - CY'16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Sheet2!$B$45:$B$49</c:f>
              <c:strCache>
                <c:ptCount val="5"/>
                <c:pt idx="0">
                  <c:v>Communication</c:v>
                </c:pt>
                <c:pt idx="1">
                  <c:v>Overall Satisfaction</c:v>
                </c:pt>
                <c:pt idx="2">
                  <c:v>Professional Care</c:v>
                </c:pt>
                <c:pt idx="3">
                  <c:v>Recommend</c:v>
                </c:pt>
                <c:pt idx="4">
                  <c:v>Specific Care Issues</c:v>
                </c:pt>
              </c:strCache>
            </c:strRef>
          </c:cat>
          <c:val>
            <c:numRef>
              <c:f>Sheet2!$F$45:$F$49</c:f>
              <c:numCache>
                <c:formatCode>0.00</c:formatCode>
                <c:ptCount val="5"/>
                <c:pt idx="0">
                  <c:v>-0.10907563025210085</c:v>
                </c:pt>
                <c:pt idx="1">
                  <c:v>8.5714285714285719E-3</c:v>
                </c:pt>
                <c:pt idx="2">
                  <c:v>-0.17159663865546218</c:v>
                </c:pt>
                <c:pt idx="3">
                  <c:v>-0.33075630252100841</c:v>
                </c:pt>
                <c:pt idx="4">
                  <c:v>3.4285714285714287E-2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8174272"/>
        <c:axId val="358174832"/>
      </c:barChart>
      <c:catAx>
        <c:axId val="358174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174832"/>
        <c:crosses val="autoZero"/>
        <c:auto val="1"/>
        <c:lblAlgn val="ctr"/>
        <c:lblOffset val="100"/>
        <c:noMultiLvlLbl val="0"/>
      </c:catAx>
      <c:valAx>
        <c:axId val="358174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0" i="0" baseline="0" dirty="0" smtClean="0">
                    <a:effectLst/>
                  </a:rPr>
                  <a:t>Average Change in Agency Score for all agencies in the state group</a:t>
                </a:r>
                <a:endParaRPr lang="en-US" sz="16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1.5878910181632226E-2"/>
              <c:y val="7.2355359785697071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174272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Average Year-Over-Year Improvement</a:t>
            </a:r>
          </a:p>
          <a:p>
            <a:pPr>
              <a:defRPr sz="2000"/>
            </a:pPr>
            <a:r>
              <a:rPr lang="en-US" sz="2000"/>
              <a:t>VBP States vs. All Other States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Sheet2!$C$2</c:f>
              <c:strCache>
                <c:ptCount val="1"/>
                <c:pt idx="0">
                  <c:v>VBP: CY'14 - CY'15</c:v>
                </c:pt>
              </c:strCache>
            </c:strRef>
          </c:tx>
          <c:spPr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Sheet2!$B$13:$B$18</c:f>
              <c:strCache>
                <c:ptCount val="6"/>
                <c:pt idx="0">
                  <c:v>Depression Assessment</c:v>
                </c:pt>
                <c:pt idx="1">
                  <c:v>Diabetic Foot Care</c:v>
                </c:pt>
                <c:pt idx="2">
                  <c:v>ED without Hospitalization</c:v>
                </c:pt>
                <c:pt idx="3">
                  <c:v>Fall Risk Assessment</c:v>
                </c:pt>
                <c:pt idx="4">
                  <c:v>Status of Surgical Wound</c:v>
                </c:pt>
                <c:pt idx="5">
                  <c:v>*Timely Initiation of Care*</c:v>
                </c:pt>
              </c:strCache>
            </c:strRef>
          </c:cat>
          <c:val>
            <c:numRef>
              <c:f>Sheet2!$C$13:$C$18</c:f>
              <c:numCache>
                <c:formatCode>0.0</c:formatCode>
                <c:ptCount val="6"/>
                <c:pt idx="0">
                  <c:v>0.18410865874363308</c:v>
                </c:pt>
                <c:pt idx="1">
                  <c:v>1.3592816274634469</c:v>
                </c:pt>
                <c:pt idx="2">
                  <c:v>-0.28804414469650458</c:v>
                </c:pt>
                <c:pt idx="3">
                  <c:v>0.6140963855421685</c:v>
                </c:pt>
                <c:pt idx="4">
                  <c:v>0.46391163793103479</c:v>
                </c:pt>
                <c:pt idx="5">
                  <c:v>0.35407239819004527</c:v>
                </c:pt>
              </c:numCache>
            </c:numRef>
          </c:val>
        </c:ser>
        <c:ser>
          <c:idx val="1"/>
          <c:order val="1"/>
          <c:tx>
            <c:strRef>
              <c:f>Sheet2!$D$2</c:f>
              <c:strCache>
                <c:ptCount val="1"/>
                <c:pt idx="0">
                  <c:v>VBP: CY'15 - CY'16</c:v>
                </c:pt>
              </c:strCache>
            </c:strRef>
          </c:tx>
          <c:spPr>
            <a:solidFill>
              <a:schemeClr val="accent3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Sheet2!$B$13:$B$18</c:f>
              <c:strCache>
                <c:ptCount val="6"/>
                <c:pt idx="0">
                  <c:v>Depression Assessment</c:v>
                </c:pt>
                <c:pt idx="1">
                  <c:v>Diabetic Foot Care</c:v>
                </c:pt>
                <c:pt idx="2">
                  <c:v>ED without Hospitalization</c:v>
                </c:pt>
                <c:pt idx="3">
                  <c:v>Fall Risk Assessment</c:v>
                </c:pt>
                <c:pt idx="4">
                  <c:v>Status of Surgical Wound</c:v>
                </c:pt>
                <c:pt idx="5">
                  <c:v>*Timely Initiation of Care*</c:v>
                </c:pt>
              </c:strCache>
            </c:strRef>
          </c:cat>
          <c:val>
            <c:numRef>
              <c:f>Sheet2!$D$13:$D$18</c:f>
              <c:numCache>
                <c:formatCode>0.0</c:formatCode>
                <c:ptCount val="6"/>
                <c:pt idx="0">
                  <c:v>0.30544281524926692</c:v>
                </c:pt>
                <c:pt idx="1">
                  <c:v>1.0356129887342609</c:v>
                </c:pt>
                <c:pt idx="2">
                  <c:v>-0.24620195439739392</c:v>
                </c:pt>
                <c:pt idx="3">
                  <c:v>0.2464516129032257</c:v>
                </c:pt>
                <c:pt idx="4">
                  <c:v>0.65907344632768361</c:v>
                </c:pt>
                <c:pt idx="5">
                  <c:v>1.2292222222222215</c:v>
                </c:pt>
              </c:numCache>
            </c:numRef>
          </c:val>
        </c:ser>
        <c:ser>
          <c:idx val="2"/>
          <c:order val="2"/>
          <c:tx>
            <c:strRef>
              <c:f>Sheet2!$E$2</c:f>
              <c:strCache>
                <c:ptCount val="1"/>
                <c:pt idx="0">
                  <c:v>Non: CY'14 - CY'15</c:v>
                </c:pt>
              </c:strCache>
            </c:strRef>
          </c:tx>
          <c:spPr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Sheet2!$B$13:$B$18</c:f>
              <c:strCache>
                <c:ptCount val="6"/>
                <c:pt idx="0">
                  <c:v>Depression Assessment</c:v>
                </c:pt>
                <c:pt idx="1">
                  <c:v>Diabetic Foot Care</c:v>
                </c:pt>
                <c:pt idx="2">
                  <c:v>ED without Hospitalization</c:v>
                </c:pt>
                <c:pt idx="3">
                  <c:v>Fall Risk Assessment</c:v>
                </c:pt>
                <c:pt idx="4">
                  <c:v>Status of Surgical Wound</c:v>
                </c:pt>
                <c:pt idx="5">
                  <c:v>*Timely Initiation of Care*</c:v>
                </c:pt>
              </c:strCache>
            </c:strRef>
          </c:cat>
          <c:val>
            <c:numRef>
              <c:f>Sheet2!$E$13:$E$18</c:f>
              <c:numCache>
                <c:formatCode>0.0</c:formatCode>
                <c:ptCount val="6"/>
                <c:pt idx="0">
                  <c:v>0.26429669485011464</c:v>
                </c:pt>
                <c:pt idx="1">
                  <c:v>1.0352446712698897</c:v>
                </c:pt>
                <c:pt idx="2">
                  <c:v>-0.23805031446540889</c:v>
                </c:pt>
                <c:pt idx="3">
                  <c:v>0.30056910569105716</c:v>
                </c:pt>
                <c:pt idx="4">
                  <c:v>0.1102950928381963</c:v>
                </c:pt>
                <c:pt idx="5">
                  <c:v>0.57572708653353932</c:v>
                </c:pt>
              </c:numCache>
            </c:numRef>
          </c:val>
        </c:ser>
        <c:ser>
          <c:idx val="3"/>
          <c:order val="3"/>
          <c:tx>
            <c:strRef>
              <c:f>Sheet2!$F$2</c:f>
              <c:strCache>
                <c:ptCount val="1"/>
                <c:pt idx="0">
                  <c:v>Non: CY'15 - CY'16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Sheet2!$B$13:$B$18</c:f>
              <c:strCache>
                <c:ptCount val="6"/>
                <c:pt idx="0">
                  <c:v>Depression Assessment</c:v>
                </c:pt>
                <c:pt idx="1">
                  <c:v>Diabetic Foot Care</c:v>
                </c:pt>
                <c:pt idx="2">
                  <c:v>ED without Hospitalization</c:v>
                </c:pt>
                <c:pt idx="3">
                  <c:v>Fall Risk Assessment</c:v>
                </c:pt>
                <c:pt idx="4">
                  <c:v>Status of Surgical Wound</c:v>
                </c:pt>
                <c:pt idx="5">
                  <c:v>*Timely Initiation of Care*</c:v>
                </c:pt>
              </c:strCache>
            </c:strRef>
          </c:cat>
          <c:val>
            <c:numRef>
              <c:f>Sheet2!$F$13:$F$18</c:f>
              <c:numCache>
                <c:formatCode>0.0</c:formatCode>
                <c:ptCount val="6"/>
                <c:pt idx="0">
                  <c:v>0.20010879660342304</c:v>
                </c:pt>
                <c:pt idx="1">
                  <c:v>0.80901076923077209</c:v>
                </c:pt>
                <c:pt idx="2">
                  <c:v>-4.1866398639245204E-2</c:v>
                </c:pt>
                <c:pt idx="3">
                  <c:v>0.24421902564798476</c:v>
                </c:pt>
                <c:pt idx="4">
                  <c:v>0.54902104911460159</c:v>
                </c:pt>
                <c:pt idx="5">
                  <c:v>0.70949244632918462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58608848"/>
        <c:axId val="358609408"/>
      </c:barChart>
      <c:catAx>
        <c:axId val="358608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609408"/>
        <c:crosses val="autoZero"/>
        <c:auto val="1"/>
        <c:lblAlgn val="ctr"/>
        <c:lblOffset val="100"/>
        <c:noMultiLvlLbl val="0"/>
      </c:catAx>
      <c:valAx>
        <c:axId val="3586094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0" i="0" baseline="0" dirty="0" smtClean="0">
                    <a:effectLst/>
                  </a:rPr>
                  <a:t>Average Change in Agency Score for all agencies in the state group</a:t>
                </a:r>
                <a:endParaRPr lang="en-US" sz="1600" dirty="0">
                  <a:effectLst/>
                </a:endParaRPr>
              </a:p>
            </c:rich>
          </c:tx>
          <c:layout>
            <c:manualLayout>
              <c:xMode val="edge"/>
              <c:yMode val="edge"/>
              <c:x val="1.9549743476493978E-2"/>
              <c:y val="7.1598726435600724E-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58608848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894AFCD-39F6-754F-9721-C8FAD9E98B7D}" type="datetimeFigureOut">
              <a:rPr lang="en-US"/>
              <a:pPr>
                <a:defRPr/>
              </a:pPr>
              <a:t>11/13/2017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2B3A64A-7AFC-5248-A6BC-ABC8DB2E025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040114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8CD5450-C6E3-F744-81AF-5C42A0268A10}" type="datetimeFigureOut">
              <a:rPr lang="en-US"/>
              <a:pPr>
                <a:defRPr/>
              </a:pPr>
              <a:t>11/13/2017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23FA26CD-0C9D-6542-9294-6100818806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47684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308100"/>
            <a:ext cx="3752850" cy="849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97480"/>
            <a:ext cx="7772400" cy="1470025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99632" y="4828032"/>
            <a:ext cx="2487168" cy="1216152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60605B"/>
                </a:solidFill>
                <a:latin typeface="Arial Narrow"/>
                <a:cs typeface="Arial Narrow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154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2039938" y="6402388"/>
            <a:ext cx="6557962" cy="0"/>
          </a:xfrm>
          <a:prstGeom prst="line">
            <a:avLst/>
          </a:prstGeom>
          <a:ln w="9525" cmpd="sng">
            <a:solidFill>
              <a:srgbClr val="AABA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14850" y="6402388"/>
            <a:ext cx="4083050" cy="365125"/>
          </a:xfrm>
          <a:prstGeom prst="rect">
            <a:avLst/>
          </a:prstGeom>
        </p:spPr>
        <p:txBody>
          <a:bodyPr vert="horz" lIns="91440" tIns="9144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rgbClr val="96938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ABILITY Network Inc | Company Confidential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4763"/>
            <a:ext cx="246063" cy="365125"/>
          </a:xfrm>
          <a:prstGeom prst="rect">
            <a:avLst/>
          </a:prstGeom>
        </p:spPr>
        <p:txBody>
          <a:bodyPr vert="horz" lIns="91440" tIns="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96938E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>
              <a:defRPr/>
            </a:pPr>
            <a:fld id="{FC70FA46-6700-CA48-B436-4F45E43C1A9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4" descr="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09" y="6268538"/>
            <a:ext cx="1459122" cy="327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3043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2039938" y="6402388"/>
            <a:ext cx="6557962" cy="0"/>
          </a:xfrm>
          <a:prstGeom prst="line">
            <a:avLst/>
          </a:prstGeom>
          <a:ln w="9525" cmpd="sng">
            <a:solidFill>
              <a:srgbClr val="AABA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>
                <a:latin typeface="Arial"/>
                <a:cs typeface="Arial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14850" y="6402388"/>
            <a:ext cx="4083050" cy="365125"/>
          </a:xfrm>
          <a:prstGeom prst="rect">
            <a:avLst/>
          </a:prstGeom>
        </p:spPr>
        <p:txBody>
          <a:bodyPr vert="horz" lIns="91440" tIns="9144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rgbClr val="96938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ABILITY Network Inc | Company Confidential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4763"/>
            <a:ext cx="246063" cy="365125"/>
          </a:xfrm>
          <a:prstGeom prst="rect">
            <a:avLst/>
          </a:prstGeom>
        </p:spPr>
        <p:txBody>
          <a:bodyPr vert="horz" lIns="91440" tIns="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96938E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>
              <a:defRPr/>
            </a:pPr>
            <a:fld id="{7DFFFBDC-487F-C348-AECF-9F2E3B81B04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" name="Picture 4" descr="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09" y="6268538"/>
            <a:ext cx="1459122" cy="327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52395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039938" y="6402388"/>
            <a:ext cx="6557962" cy="0"/>
          </a:xfrm>
          <a:prstGeom prst="line">
            <a:avLst/>
          </a:prstGeom>
          <a:ln w="9525" cmpd="sng">
            <a:solidFill>
              <a:srgbClr val="AABA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14850" y="6402388"/>
            <a:ext cx="4083050" cy="365125"/>
          </a:xfrm>
          <a:prstGeom prst="rect">
            <a:avLst/>
          </a:prstGeom>
        </p:spPr>
        <p:txBody>
          <a:bodyPr vert="horz" lIns="91440" tIns="9144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rgbClr val="96938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ABILITY Network Inc | Company Confidential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4763"/>
            <a:ext cx="246063" cy="365125"/>
          </a:xfrm>
          <a:prstGeom prst="rect">
            <a:avLst/>
          </a:prstGeom>
        </p:spPr>
        <p:txBody>
          <a:bodyPr vert="horz" lIns="91440" tIns="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96938E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>
              <a:defRPr/>
            </a:pPr>
            <a:fld id="{4A853C2E-AA4E-D342-9007-DBD0913E5E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4" descr="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09" y="6268538"/>
            <a:ext cx="1459122" cy="327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790967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039938" y="6402388"/>
            <a:ext cx="6557962" cy="0"/>
          </a:xfrm>
          <a:prstGeom prst="line">
            <a:avLst/>
          </a:prstGeom>
          <a:ln w="9525" cmpd="sng">
            <a:solidFill>
              <a:srgbClr val="AABA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14850" y="6402388"/>
            <a:ext cx="4083050" cy="365125"/>
          </a:xfrm>
          <a:prstGeom prst="rect">
            <a:avLst/>
          </a:prstGeom>
        </p:spPr>
        <p:txBody>
          <a:bodyPr vert="horz" lIns="91440" tIns="9144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rgbClr val="96938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ABILITY Network Inc | Company Confidential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4763"/>
            <a:ext cx="246063" cy="365125"/>
          </a:xfrm>
          <a:prstGeom prst="rect">
            <a:avLst/>
          </a:prstGeom>
        </p:spPr>
        <p:txBody>
          <a:bodyPr vert="horz" lIns="91440" tIns="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96938E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>
              <a:defRPr/>
            </a:pPr>
            <a:fld id="{C99342ED-6931-874F-9608-414EE8E71E1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4" descr="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09" y="6268538"/>
            <a:ext cx="1459122" cy="327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16629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039938" y="6402388"/>
            <a:ext cx="6557962" cy="0"/>
          </a:xfrm>
          <a:prstGeom prst="line">
            <a:avLst/>
          </a:prstGeom>
          <a:ln w="9525" cmpd="sng">
            <a:solidFill>
              <a:srgbClr val="AABA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14850" y="6402388"/>
            <a:ext cx="4083050" cy="365125"/>
          </a:xfrm>
          <a:prstGeom prst="rect">
            <a:avLst/>
          </a:prstGeom>
        </p:spPr>
        <p:txBody>
          <a:bodyPr vert="horz" lIns="91440" tIns="9144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rgbClr val="96938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ABILITY Network Inc | Company Confidential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4763"/>
            <a:ext cx="246063" cy="365125"/>
          </a:xfrm>
          <a:prstGeom prst="rect">
            <a:avLst/>
          </a:prstGeom>
        </p:spPr>
        <p:txBody>
          <a:bodyPr vert="horz" lIns="91440" tIns="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96938E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>
              <a:defRPr/>
            </a:pPr>
            <a:fld id="{2A52B99C-A729-AF42-B2A9-557A9D04944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4" descr="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09" y="6268538"/>
            <a:ext cx="1459122" cy="327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443933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- Green">
    <p:bg>
      <p:bgPr>
        <a:solidFill>
          <a:srgbClr val="AABA0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039938" y="6402388"/>
            <a:ext cx="6557962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4" descr="REV-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32" y="6272784"/>
            <a:ext cx="1465803" cy="33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649224"/>
            <a:ext cx="8229600" cy="6857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837944"/>
            <a:ext cx="8229600" cy="4114800"/>
          </a:xfrm>
        </p:spPr>
        <p:txBody>
          <a:bodyPr/>
          <a:lstStyle>
            <a:lvl1pPr>
              <a:buClrTx/>
              <a:defRPr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ClrTx/>
              <a:defRPr>
                <a:solidFill>
                  <a:srgbClr val="FFFFFF"/>
                </a:solidFill>
                <a:latin typeface="Arial"/>
                <a:cs typeface="Arial"/>
              </a:defRPr>
            </a:lvl2pPr>
            <a:lvl3pPr>
              <a:buClrTx/>
              <a:defRPr>
                <a:solidFill>
                  <a:srgbClr val="FFFFFF"/>
                </a:solidFill>
                <a:latin typeface="Arial"/>
                <a:cs typeface="Arial"/>
              </a:defRPr>
            </a:lvl3pPr>
            <a:lvl4pPr>
              <a:buClrTx/>
              <a:defRPr>
                <a:solidFill>
                  <a:srgbClr val="FFFFFF"/>
                </a:solidFill>
                <a:latin typeface="Arial"/>
                <a:cs typeface="Arial"/>
              </a:defRPr>
            </a:lvl4pPr>
            <a:lvl5pPr>
              <a:buClrTx/>
              <a:defRPr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14850" y="6402388"/>
            <a:ext cx="4083050" cy="365125"/>
          </a:xfrm>
          <a:prstGeom prst="rect">
            <a:avLst/>
          </a:prstGeom>
        </p:spPr>
        <p:txBody>
          <a:bodyPr vert="horz" lIns="91440" tIns="9144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ABILITY Network Inc | Company Confidential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4763"/>
            <a:ext cx="246063" cy="365125"/>
          </a:xfrm>
          <a:prstGeom prst="rect">
            <a:avLst/>
          </a:prstGeom>
        </p:spPr>
        <p:txBody>
          <a:bodyPr vert="horz" lIns="91440" tIns="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>
                <a:solidFill>
                  <a:schemeClr val="bg1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>
              <a:defRPr/>
            </a:pPr>
            <a:fld id="{8483F909-C1AE-3949-A0BF-916FFD22DC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49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- Violet">
    <p:bg>
      <p:bgPr>
        <a:solidFill>
          <a:srgbClr val="66497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039938" y="6402388"/>
            <a:ext cx="6557962" cy="0"/>
          </a:xfrm>
          <a:prstGeom prst="line">
            <a:avLst/>
          </a:prstGeom>
          <a:ln w="9525" cmpd="sng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649224"/>
            <a:ext cx="8229600" cy="68579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837944"/>
            <a:ext cx="8229600" cy="4114800"/>
          </a:xfrm>
        </p:spPr>
        <p:txBody>
          <a:bodyPr/>
          <a:lstStyle>
            <a:lvl1pPr>
              <a:buClrTx/>
              <a:defRPr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buClrTx/>
              <a:defRPr>
                <a:solidFill>
                  <a:srgbClr val="FFFFFF"/>
                </a:solidFill>
                <a:latin typeface="Arial"/>
                <a:cs typeface="Arial"/>
              </a:defRPr>
            </a:lvl2pPr>
            <a:lvl3pPr>
              <a:buClrTx/>
              <a:defRPr>
                <a:solidFill>
                  <a:srgbClr val="FFFFFF"/>
                </a:solidFill>
                <a:latin typeface="Arial"/>
                <a:cs typeface="Arial"/>
              </a:defRPr>
            </a:lvl3pPr>
            <a:lvl4pPr>
              <a:buClrTx/>
              <a:defRPr>
                <a:solidFill>
                  <a:srgbClr val="FFFFFF"/>
                </a:solidFill>
                <a:latin typeface="Arial"/>
                <a:cs typeface="Arial"/>
              </a:defRPr>
            </a:lvl4pPr>
            <a:lvl5pPr>
              <a:buClrTx/>
              <a:defRPr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14850" y="6402388"/>
            <a:ext cx="4083050" cy="365125"/>
          </a:xfrm>
          <a:prstGeom prst="rect">
            <a:avLst/>
          </a:prstGeom>
        </p:spPr>
        <p:txBody>
          <a:bodyPr vert="horz" lIns="91440" tIns="9144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rgbClr val="FFFFFF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ABILITY Network Inc | Company Confidential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4763"/>
            <a:ext cx="246063" cy="365125"/>
          </a:xfrm>
          <a:prstGeom prst="rect">
            <a:avLst/>
          </a:prstGeom>
        </p:spPr>
        <p:txBody>
          <a:bodyPr vert="horz" lIns="91440" tIns="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FFFFFF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>
              <a:defRPr/>
            </a:pPr>
            <a:fld id="{0379CDA7-0F5D-2B4D-9F17-DEE2F8E07D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" name="Picture 4" descr="REV-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632" y="6272784"/>
            <a:ext cx="1465803" cy="332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41262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2039938" y="6402388"/>
            <a:ext cx="6557962" cy="0"/>
          </a:xfrm>
          <a:prstGeom prst="line">
            <a:avLst/>
          </a:prstGeom>
          <a:ln w="9525" cmpd="sng">
            <a:solidFill>
              <a:srgbClr val="AABA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14850" y="6402388"/>
            <a:ext cx="4083050" cy="365125"/>
          </a:xfrm>
          <a:prstGeom prst="rect">
            <a:avLst/>
          </a:prstGeom>
        </p:spPr>
        <p:txBody>
          <a:bodyPr vert="horz" lIns="91440" tIns="9144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rgbClr val="96938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ABILITY Network Inc | Company Confidential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4763"/>
            <a:ext cx="246063" cy="365125"/>
          </a:xfrm>
          <a:prstGeom prst="rect">
            <a:avLst/>
          </a:prstGeom>
        </p:spPr>
        <p:txBody>
          <a:bodyPr vert="horz" lIns="91440" tIns="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96938E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>
              <a:defRPr/>
            </a:pPr>
            <a:fld id="{C17FFB77-5066-4E44-8C78-15FEF77ABB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4" descr="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09" y="6268538"/>
            <a:ext cx="1459122" cy="327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356355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2039938" y="6402388"/>
            <a:ext cx="6557962" cy="0"/>
          </a:xfrm>
          <a:prstGeom prst="line">
            <a:avLst/>
          </a:prstGeom>
          <a:ln w="9525" cmpd="sng">
            <a:solidFill>
              <a:srgbClr val="AABA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a"/>
                <a:cs typeface="Ara"/>
              </a:defRPr>
            </a:lvl1pPr>
            <a:lvl2pPr>
              <a:defRPr sz="2400">
                <a:latin typeface="Ara"/>
                <a:cs typeface="Ara"/>
              </a:defRPr>
            </a:lvl2pPr>
            <a:lvl3pPr>
              <a:defRPr sz="2000">
                <a:latin typeface="Ara"/>
                <a:cs typeface="Ara"/>
              </a:defRPr>
            </a:lvl3pPr>
            <a:lvl4pPr>
              <a:defRPr sz="1800">
                <a:latin typeface="Ara"/>
                <a:cs typeface="Ara"/>
              </a:defRPr>
            </a:lvl4pPr>
            <a:lvl5pPr>
              <a:defRPr sz="1800">
                <a:latin typeface="Ara"/>
                <a:cs typeface="Ara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14850" y="6402388"/>
            <a:ext cx="4083050" cy="365125"/>
          </a:xfrm>
          <a:prstGeom prst="rect">
            <a:avLst/>
          </a:prstGeom>
        </p:spPr>
        <p:txBody>
          <a:bodyPr vert="horz" lIns="91440" tIns="9144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rgbClr val="96938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ABILITY Network Inc | Company Confidential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4763"/>
            <a:ext cx="246063" cy="365125"/>
          </a:xfrm>
          <a:prstGeom prst="rect">
            <a:avLst/>
          </a:prstGeom>
        </p:spPr>
        <p:txBody>
          <a:bodyPr vert="horz" lIns="91440" tIns="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96938E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>
              <a:defRPr/>
            </a:pPr>
            <a:fld id="{E5B3F39C-EBF7-AF44-B594-84F789ACE1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9" name="Picture 4" descr="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09" y="6268538"/>
            <a:ext cx="1459122" cy="327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7587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2039938" y="6402388"/>
            <a:ext cx="6557962" cy="0"/>
          </a:xfrm>
          <a:prstGeom prst="line">
            <a:avLst/>
          </a:prstGeom>
          <a:ln w="9525" cmpd="sng">
            <a:solidFill>
              <a:srgbClr val="AABA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14850" y="6402388"/>
            <a:ext cx="4083050" cy="365125"/>
          </a:xfrm>
          <a:prstGeom prst="rect">
            <a:avLst/>
          </a:prstGeom>
        </p:spPr>
        <p:txBody>
          <a:bodyPr vert="horz" lIns="91440" tIns="9144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rgbClr val="96938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ABILITY Network Inc | Company Confidential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4763"/>
            <a:ext cx="246063" cy="365125"/>
          </a:xfrm>
          <a:prstGeom prst="rect">
            <a:avLst/>
          </a:prstGeom>
        </p:spPr>
        <p:txBody>
          <a:bodyPr vert="horz" lIns="91440" tIns="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96938E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>
              <a:defRPr/>
            </a:pPr>
            <a:fld id="{94261BF3-AB46-4247-878F-1F453582ABC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1" name="Picture 4" descr="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09" y="6268538"/>
            <a:ext cx="1459122" cy="327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832060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>
          <a:xfrm>
            <a:off x="2039938" y="6402388"/>
            <a:ext cx="6557962" cy="0"/>
          </a:xfrm>
          <a:prstGeom prst="line">
            <a:avLst/>
          </a:prstGeom>
          <a:ln w="9525" cmpd="sng">
            <a:solidFill>
              <a:srgbClr val="AABA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14850" y="6402388"/>
            <a:ext cx="4083050" cy="365125"/>
          </a:xfrm>
          <a:prstGeom prst="rect">
            <a:avLst/>
          </a:prstGeom>
        </p:spPr>
        <p:txBody>
          <a:bodyPr vert="horz" lIns="91440" tIns="9144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rgbClr val="96938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ABILITY Network Inc | Company Confidential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4763"/>
            <a:ext cx="246063" cy="365125"/>
          </a:xfrm>
          <a:prstGeom prst="rect">
            <a:avLst/>
          </a:prstGeom>
        </p:spPr>
        <p:txBody>
          <a:bodyPr vert="horz" lIns="91440" tIns="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96938E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>
              <a:defRPr/>
            </a:pPr>
            <a:fld id="{20278EC0-07D8-7D4A-A4D5-A0D749096A0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8" name="Picture 4" descr="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09" y="6268538"/>
            <a:ext cx="1459122" cy="327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40958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 userDrawn="1"/>
        </p:nvCxnSpPr>
        <p:spPr>
          <a:xfrm>
            <a:off x="2039938" y="6402388"/>
            <a:ext cx="6557962" cy="0"/>
          </a:xfrm>
          <a:prstGeom prst="line">
            <a:avLst/>
          </a:prstGeom>
          <a:ln w="9525" cmpd="sng">
            <a:solidFill>
              <a:srgbClr val="AABA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4514850" y="6402388"/>
            <a:ext cx="4083050" cy="365125"/>
          </a:xfrm>
          <a:prstGeom prst="rect">
            <a:avLst/>
          </a:prstGeom>
        </p:spPr>
        <p:txBody>
          <a:bodyPr vert="horz" lIns="91440" tIns="9144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 cap="all">
                <a:solidFill>
                  <a:srgbClr val="96938E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 dirty="0"/>
              <a:t>ABILITY Network Inc | Company Confidential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610600" y="6354763"/>
            <a:ext cx="246063" cy="365125"/>
          </a:xfrm>
          <a:prstGeom prst="rect">
            <a:avLst/>
          </a:prstGeom>
        </p:spPr>
        <p:txBody>
          <a:bodyPr vert="horz" lIns="91440" tIns="0" rIns="0" bIns="45720" rtlCol="0" anchor="t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1" i="0">
                <a:solidFill>
                  <a:srgbClr val="96938E"/>
                </a:solidFill>
                <a:latin typeface="Arial Narrow"/>
                <a:ea typeface="+mn-ea"/>
                <a:cs typeface="Arial Narrow"/>
              </a:defRPr>
            </a:lvl1pPr>
          </a:lstStyle>
          <a:p>
            <a:pPr>
              <a:defRPr/>
            </a:pPr>
            <a:fld id="{72CBA985-44B1-B044-BA9D-9222182ED6A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6" name="Picture 4" descr="ABILITY-logo-02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909" y="6268538"/>
            <a:ext cx="1459122" cy="3276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28015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649288"/>
            <a:ext cx="82296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Add Title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838325"/>
            <a:ext cx="8229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  <p:sldLayoutId id="2147483790" r:id="rId12"/>
    <p:sldLayoutId id="2147483791" r:id="rId13"/>
  </p:sldLayoutIdLst>
  <p:hf hdr="0" dt="0"/>
  <p:txStyles>
    <p:titleStyle>
      <a:lvl1pPr algn="l" defTabSz="457200" rtl="0" eaLnBrk="1" fontAlgn="base" hangingPunct="1">
        <a:spcBef>
          <a:spcPct val="0"/>
        </a:spcBef>
        <a:spcAft>
          <a:spcPct val="0"/>
        </a:spcAft>
        <a:defRPr sz="3200" kern="1200">
          <a:solidFill>
            <a:srgbClr val="AABA0A"/>
          </a:solidFill>
          <a:latin typeface="Arial Narrow"/>
          <a:ea typeface="ＭＳ Ｐゴシック" charset="0"/>
          <a:cs typeface="Arial Narrow"/>
        </a:defRPr>
      </a:lvl1pPr>
      <a:lvl2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AABA0A"/>
          </a:solidFill>
          <a:latin typeface="Arial Narrow" charset="0"/>
          <a:ea typeface="ＭＳ Ｐゴシック" charset="0"/>
        </a:defRPr>
      </a:lvl2pPr>
      <a:lvl3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AABA0A"/>
          </a:solidFill>
          <a:latin typeface="Arial Narrow" charset="0"/>
          <a:ea typeface="ＭＳ Ｐゴシック" charset="0"/>
        </a:defRPr>
      </a:lvl3pPr>
      <a:lvl4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AABA0A"/>
          </a:solidFill>
          <a:latin typeface="Arial Narrow" charset="0"/>
          <a:ea typeface="ＭＳ Ｐゴシック" charset="0"/>
        </a:defRPr>
      </a:lvl4pPr>
      <a:lvl5pPr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AABA0A"/>
          </a:solidFill>
          <a:latin typeface="Arial Narrow" charset="0"/>
          <a:ea typeface="ＭＳ Ｐゴシック" charset="0"/>
        </a:defRPr>
      </a:lvl5pPr>
      <a:lvl6pPr marL="4572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AABA0A"/>
          </a:solidFill>
          <a:latin typeface="Arial Narrow" charset="0"/>
          <a:ea typeface="ＭＳ Ｐゴシック" charset="0"/>
        </a:defRPr>
      </a:lvl6pPr>
      <a:lvl7pPr marL="9144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AABA0A"/>
          </a:solidFill>
          <a:latin typeface="Arial Narrow" charset="0"/>
          <a:ea typeface="ＭＳ Ｐゴシック" charset="0"/>
        </a:defRPr>
      </a:lvl7pPr>
      <a:lvl8pPr marL="13716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AABA0A"/>
          </a:solidFill>
          <a:latin typeface="Arial Narrow" charset="0"/>
          <a:ea typeface="ＭＳ Ｐゴシック" charset="0"/>
        </a:defRPr>
      </a:lvl8pPr>
      <a:lvl9pPr marL="1828800" algn="l" defTabSz="457200" rtl="0" eaLnBrk="1" fontAlgn="base" hangingPunct="1">
        <a:spcBef>
          <a:spcPct val="0"/>
        </a:spcBef>
        <a:spcAft>
          <a:spcPct val="0"/>
        </a:spcAft>
        <a:defRPr sz="3200">
          <a:solidFill>
            <a:srgbClr val="AABA0A"/>
          </a:solidFill>
          <a:latin typeface="Arial Narrow" charset="0"/>
          <a:ea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Clr>
          <a:srgbClr val="AABA0A"/>
        </a:buClr>
        <a:buFont typeface="Arial" charset="0"/>
        <a:buChar char="•"/>
        <a:defRPr sz="2000" kern="1200">
          <a:solidFill>
            <a:srgbClr val="60605B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Clr>
          <a:srgbClr val="AABA0A"/>
        </a:buClr>
        <a:buFont typeface="Lucida Grande" charset="0"/>
        <a:buChar char="-"/>
        <a:defRPr kern="1200">
          <a:solidFill>
            <a:srgbClr val="60605B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AABA0A"/>
        </a:buClr>
        <a:buFont typeface="Arial" charset="0"/>
        <a:buChar char="•"/>
        <a:defRPr sz="1600" kern="1200">
          <a:solidFill>
            <a:srgbClr val="60605B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AABA0A"/>
        </a:buClr>
        <a:buFont typeface="Lucida Grande" charset="0"/>
        <a:buChar char="-"/>
        <a:defRPr sz="1400" kern="1200">
          <a:solidFill>
            <a:srgbClr val="60605B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Clr>
          <a:srgbClr val="AABA0A"/>
        </a:buClr>
        <a:buFont typeface="Lucida Grande" charset="0"/>
        <a:buChar char="»"/>
        <a:defRPr sz="1400" kern="1200">
          <a:solidFill>
            <a:srgbClr val="60605B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VBP on VBP Performance Measures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037805" y="6412230"/>
            <a:ext cx="6903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404040"/>
                </a:solidFill>
              </a:rPr>
              <a:t>Data source: HHC, released July 2016 and July 2017: *Star Measures*</a:t>
            </a:r>
            <a:endParaRPr lang="en-US" sz="1600" dirty="0">
              <a:solidFill>
                <a:srgbClr val="404040"/>
              </a:solidFill>
            </a:endParaRP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7720423"/>
              </p:ext>
            </p:extLst>
          </p:nvPr>
        </p:nvGraphicFramePr>
        <p:xfrm>
          <a:off x="209006" y="1436914"/>
          <a:ext cx="8732518" cy="4781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095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Impact of VBP on HHCAHPS VBP Measures</a:t>
            </a:r>
            <a:endParaRPr lang="en-US" dirty="0"/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0470830"/>
              </p:ext>
            </p:extLst>
          </p:nvPr>
        </p:nvGraphicFramePr>
        <p:xfrm>
          <a:off x="143691" y="1355276"/>
          <a:ext cx="8797833" cy="48365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037805" y="6412230"/>
            <a:ext cx="6903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404040"/>
                </a:solidFill>
              </a:rPr>
              <a:t>Data source: HHC, released July 2016 and July 2017: *Star Measures*</a:t>
            </a:r>
            <a:endParaRPr lang="en-US" sz="16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2481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Impact of VBP on Non-VBP Measures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96065020"/>
              </p:ext>
            </p:extLst>
          </p:nvPr>
        </p:nvGraphicFramePr>
        <p:xfrm>
          <a:off x="156754" y="1355276"/>
          <a:ext cx="8784770" cy="49018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037805" y="6412230"/>
            <a:ext cx="690371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rgbClr val="404040"/>
                </a:solidFill>
              </a:rPr>
              <a:t>Data source: HHC, released July 2016 and July 2017: *Star Measures*</a:t>
            </a:r>
            <a:endParaRPr lang="en-US" sz="1600" dirty="0">
              <a:solidFill>
                <a:srgbClr val="40404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1888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Improvement Observations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HHAs across the country </a:t>
            </a:r>
            <a:endParaRPr lang="en-US" dirty="0" smtClean="0"/>
          </a:p>
          <a:p>
            <a:pPr lvl="1"/>
            <a:r>
              <a:rPr lang="en-US" dirty="0" smtClean="0"/>
              <a:t>Have been improving in improvement outcomes and process measures (mixed in vaccination rates)</a:t>
            </a:r>
            <a:endParaRPr lang="en-US" dirty="0"/>
          </a:p>
          <a:p>
            <a:pPr lvl="1"/>
            <a:r>
              <a:rPr lang="en-US" dirty="0" smtClean="0"/>
              <a:t>Hospitalization and emergency department visit rates have gone up</a:t>
            </a:r>
            <a:endParaRPr lang="en-US" dirty="0" smtClean="0"/>
          </a:p>
          <a:p>
            <a:pPr lvl="1"/>
            <a:r>
              <a:rPr lang="en-US" dirty="0" smtClean="0"/>
              <a:t>Mixed results in HHCAHPS measures</a:t>
            </a:r>
          </a:p>
          <a:p>
            <a:r>
              <a:rPr lang="en-US" dirty="0" smtClean="0"/>
              <a:t>More </a:t>
            </a:r>
            <a:r>
              <a:rPr lang="en-US" dirty="0" smtClean="0"/>
              <a:t>improvement in VBP states and VBP measures</a:t>
            </a:r>
          </a:p>
          <a:p>
            <a:r>
              <a:rPr lang="en-US" dirty="0" smtClean="0"/>
              <a:t>More improvement after VBP started (2016) than before (2015), across both </a:t>
            </a:r>
            <a:r>
              <a:rPr lang="en-US" dirty="0" smtClean="0"/>
              <a:t>groups</a:t>
            </a:r>
          </a:p>
          <a:p>
            <a:endParaRPr lang="en-US" dirty="0"/>
          </a:p>
          <a:p>
            <a:r>
              <a:rPr lang="en-US" dirty="0"/>
              <a:t>Punch line: it is harder to earn </a:t>
            </a:r>
            <a:r>
              <a:rPr lang="en-US" dirty="0" smtClean="0"/>
              <a:t>stars and </a:t>
            </a:r>
            <a:r>
              <a:rPr lang="en-US" dirty="0"/>
              <a:t>harder to be on the “plus side” of </a:t>
            </a:r>
            <a:r>
              <a:rPr lang="en-US" dirty="0" smtClean="0"/>
              <a:t>VBP </a:t>
            </a:r>
            <a:r>
              <a:rPr lang="en-US" dirty="0"/>
              <a:t>in OASIS-based </a:t>
            </a:r>
            <a:r>
              <a:rPr lang="en-US" dirty="0" smtClean="0"/>
              <a:t>outcomes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8807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ABILITY%20Corporate%20PPT%20Template[1] [Read-Only]" id="{A467C808-574B-41C3-A11A-7FD5502193ED}" vid="{5BF024EF-2A59-473E-95F6-2CB2C3F49EE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ABILITY PPT Template</Template>
  <TotalTime>13936</TotalTime>
  <Words>217</Words>
  <Application>Microsoft Office PowerPoint</Application>
  <PresentationFormat>On-screen Show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ＭＳ Ｐゴシック</vt:lpstr>
      <vt:lpstr>Ara</vt:lpstr>
      <vt:lpstr>Arial</vt:lpstr>
      <vt:lpstr>Arial Narrow</vt:lpstr>
      <vt:lpstr>Calibri</vt:lpstr>
      <vt:lpstr>Lucida Grande</vt:lpstr>
      <vt:lpstr>Office Theme</vt:lpstr>
      <vt:lpstr>Impact of VBP on VBP Performance Measures</vt:lpstr>
      <vt:lpstr>Impact of VBP on HHCAHPS VBP Measures</vt:lpstr>
      <vt:lpstr>Impact of VBP on Non-VBP Measures</vt:lpstr>
      <vt:lpstr>Improvement Observations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Amberleigh Ford</dc:creator>
  <cp:lastModifiedBy>Christine Lang</cp:lastModifiedBy>
  <cp:revision>602</cp:revision>
  <cp:lastPrinted>2016-05-10T17:24:02Z</cp:lastPrinted>
  <dcterms:created xsi:type="dcterms:W3CDTF">2016-05-04T20:21:40Z</dcterms:created>
  <dcterms:modified xsi:type="dcterms:W3CDTF">2017-11-14T09:11:43Z</dcterms:modified>
</cp:coreProperties>
</file>