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3" r:id="rId1"/>
  </p:sldMasterIdLst>
  <p:notesMasterIdLst>
    <p:notesMasterId r:id="rId5"/>
  </p:notes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56" d="100"/>
          <a:sy n="56" d="100"/>
        </p:scale>
        <p:origin x="-810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Relationship Id="rId4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 Early HHGM Claims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5935162401574798E-2"/>
          <c:y val="0.10846892787469684"/>
          <c:w val="0.92687733759842517"/>
          <c:h val="0.759880981798660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1st Quartile</c:v>
                </c:pt>
                <c:pt idx="1">
                  <c:v>2nd Quartile</c:v>
                </c:pt>
                <c:pt idx="2">
                  <c:v>3rd Quartile</c:v>
                </c:pt>
                <c:pt idx="3">
                  <c:v>4th Quartile</c:v>
                </c:pt>
                <c:pt idx="4">
                  <c:v>National Average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139.69999999999999</c:v>
                </c:pt>
                <c:pt idx="1">
                  <c:v>121.7</c:v>
                </c:pt>
                <c:pt idx="2">
                  <c:v>109.2</c:v>
                </c:pt>
                <c:pt idx="3">
                  <c:v>83.7</c:v>
                </c:pt>
                <c:pt idx="4">
                  <c:v>100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3672960"/>
        <c:axId val="133675648"/>
      </c:barChart>
      <c:catAx>
        <c:axId val="13367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675648"/>
        <c:crosses val="autoZero"/>
        <c:auto val="1"/>
        <c:lblAlgn val="ctr"/>
        <c:lblOffset val="100"/>
        <c:noMultiLvlLbl val="0"/>
      </c:catAx>
      <c:valAx>
        <c:axId val="133675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67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 Institutional HHGM Claims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5.5935162401574798E-2"/>
          <c:y val="0.10846892787469684"/>
          <c:w val="0.92687733759842517"/>
          <c:h val="0.759880981798660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dLbl>
              <c:idx val="1"/>
              <c:layout>
                <c:manualLayout>
                  <c:x val="-7.8125000000000572E-3"/>
                  <c:y val="1.406249913493480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1st Quartile</c:v>
                </c:pt>
                <c:pt idx="1">
                  <c:v>2nd Quartile</c:v>
                </c:pt>
                <c:pt idx="2">
                  <c:v>3rd Quartile</c:v>
                </c:pt>
                <c:pt idx="3">
                  <c:v>4th Quartile</c:v>
                </c:pt>
                <c:pt idx="4">
                  <c:v>National Average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159.19999999999999</c:v>
                </c:pt>
                <c:pt idx="1">
                  <c:v>132.6</c:v>
                </c:pt>
                <c:pt idx="2">
                  <c:v>109.2</c:v>
                </c:pt>
                <c:pt idx="3">
                  <c:v>77.2</c:v>
                </c:pt>
                <c:pt idx="4">
                  <c:v>100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33715456"/>
        <c:axId val="133734784"/>
      </c:barChart>
      <c:catAx>
        <c:axId val="133715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734784"/>
        <c:crosses val="autoZero"/>
        <c:auto val="1"/>
        <c:lblAlgn val="ctr"/>
        <c:lblOffset val="100"/>
        <c:noMultiLvlLbl val="0"/>
      </c:catAx>
      <c:valAx>
        <c:axId val="1337347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715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0.11426</cdr:x>
      <cdr:y>0.3464</cdr:y>
    </cdr:from>
    <cdr:to>
      <cdr:x>0.22676</cdr:x>
      <cdr:y>0.51515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28684" y="187700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0.33278</cdr:x>
      <cdr:y>0.93567</cdr:y>
    </cdr:from>
    <cdr:to>
      <cdr:x>0.68719</cdr:x>
      <cdr:y>0.99723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748529" y="5289471"/>
          <a:ext cx="2927282" cy="348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solidFill>
                <a:schemeClr val="tx1"/>
              </a:solidFill>
            </a:rPr>
            <a:t>Indexed to National Average</a:t>
          </a:r>
          <a:endParaRPr lang="en-US" sz="1800" b="1" dirty="0">
            <a:solidFill>
              <a:schemeClr val="tx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0.11426</cdr:x>
      <cdr:y>0.3464</cdr:y>
    </cdr:from>
    <cdr:to>
      <cdr:x>0.22676</cdr:x>
      <cdr:y>0.51515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28684" y="187700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6F9A8-D839-455F-B3A9-9208666C1708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BA38DE-4553-424D-A09B-E99043D13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05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A38DE-4553-424D-A09B-E99043D1391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473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0">
                      <a:schemeClr val="tx1"/>
                    </a:gs>
                    <a:gs pos="68000">
                      <a:srgbClr val="F1F1F1"/>
                    </a:gs>
                    <a:gs pos="100000">
                      <a:schemeClr val="bg1">
                        <a:lumMod val="11000"/>
                        <a:lumOff val="89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pPr lvl="0" algn="r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</a:lstStyle>
          <a:p>
            <a:pPr marL="0" lvl="0" indent="0" algn="r">
              <a:buNone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1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3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882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9751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3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69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570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193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684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03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32000"/>
                        <a:lumOff val="68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657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57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9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353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28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363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05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F5FC778C-9BB0-4B0D-A3C8-25ACF8DC5C23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3B0915D0-F865-4409-833F-E7CEFC0C89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1409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84" r:id="rId1"/>
    <p:sldLayoutId id="2147483985" r:id="rId2"/>
    <p:sldLayoutId id="2147483986" r:id="rId3"/>
    <p:sldLayoutId id="2147483987" r:id="rId4"/>
    <p:sldLayoutId id="2147483988" r:id="rId5"/>
    <p:sldLayoutId id="2147483989" r:id="rId6"/>
    <p:sldLayoutId id="2147483990" r:id="rId7"/>
    <p:sldLayoutId id="2147483991" r:id="rId8"/>
    <p:sldLayoutId id="2147483992" r:id="rId9"/>
    <p:sldLayoutId id="2147483993" r:id="rId10"/>
    <p:sldLayoutId id="2147483994" r:id="rId11"/>
    <p:sldLayoutId id="2147483995" r:id="rId12"/>
    <p:sldLayoutId id="2147483996" r:id="rId13"/>
    <p:sldLayoutId id="2147483997" r:id="rId14"/>
    <p:sldLayoutId id="2147483998" r:id="rId15"/>
    <p:sldLayoutId id="2147483999" r:id="rId16"/>
    <p:sldLayoutId id="21474840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01700" y="390525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HHGM CASE WEIGHTS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2409825"/>
            <a:ext cx="10515600" cy="4351338"/>
          </a:xfrm>
        </p:spPr>
        <p:txBody>
          <a:bodyPr/>
          <a:lstStyle/>
          <a:p>
            <a:r>
              <a:rPr lang="en-US" sz="2400" dirty="0" smtClean="0"/>
              <a:t>Early/Late Mix (Weighted Average)</a:t>
            </a:r>
          </a:p>
          <a:p>
            <a:pPr lvl="1"/>
            <a:r>
              <a:rPr lang="en-US" sz="2000" dirty="0" smtClean="0"/>
              <a:t>Early			1.298</a:t>
            </a:r>
          </a:p>
          <a:p>
            <a:pPr lvl="1"/>
            <a:r>
              <a:rPr lang="en-US" sz="2000" dirty="0" smtClean="0"/>
              <a:t>Late		 	  .863</a:t>
            </a:r>
          </a:p>
          <a:p>
            <a:pPr lvl="1"/>
            <a:r>
              <a:rPr lang="en-US" sz="2000" dirty="0" smtClean="0"/>
              <a:t>Difference is </a:t>
            </a:r>
            <a:r>
              <a:rPr lang="en-US" sz="2000" b="1" dirty="0" smtClean="0"/>
              <a:t>50.4%</a:t>
            </a:r>
          </a:p>
          <a:p>
            <a:r>
              <a:rPr lang="en-US" sz="2400" dirty="0" smtClean="0"/>
              <a:t>Institutional/Community (Weighted Average)</a:t>
            </a:r>
          </a:p>
          <a:p>
            <a:pPr lvl="1"/>
            <a:r>
              <a:rPr lang="en-US" sz="2000" dirty="0" smtClean="0"/>
              <a:t>Institutional		1.345</a:t>
            </a:r>
          </a:p>
          <a:p>
            <a:pPr lvl="1"/>
            <a:r>
              <a:rPr lang="en-US" sz="2000" dirty="0" smtClean="0"/>
              <a:t>Community		  .885</a:t>
            </a:r>
          </a:p>
          <a:p>
            <a:pPr lvl="1"/>
            <a:r>
              <a:rPr lang="en-US" sz="2000" dirty="0" smtClean="0"/>
              <a:t>Difference is </a:t>
            </a:r>
            <a:r>
              <a:rPr lang="en-US" sz="2000" b="1" dirty="0" smtClean="0"/>
              <a:t>52.0%</a:t>
            </a:r>
            <a:r>
              <a:rPr lang="en-US" sz="2000" dirty="0" smtClean="0"/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" y="107157"/>
            <a:ext cx="1974850" cy="139635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694820" y="6453386"/>
            <a:ext cx="14398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www.healthmr.com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3426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2216789"/>
              </p:ext>
            </p:extLst>
          </p:nvPr>
        </p:nvGraphicFramePr>
        <p:xfrm>
          <a:off x="1938694" y="1204858"/>
          <a:ext cx="8259406" cy="5653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05710" y="3237265"/>
            <a:ext cx="465192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CO</a:t>
            </a:r>
          </a:p>
          <a:p>
            <a:r>
              <a:rPr lang="en-US" sz="1400" b="1" dirty="0"/>
              <a:t>DC</a:t>
            </a:r>
          </a:p>
          <a:p>
            <a:r>
              <a:rPr lang="en-US" sz="1400" b="1" dirty="0"/>
              <a:t>DE</a:t>
            </a:r>
          </a:p>
          <a:p>
            <a:r>
              <a:rPr lang="en-US" sz="1400" b="1" dirty="0"/>
              <a:t>HI</a:t>
            </a:r>
          </a:p>
          <a:p>
            <a:r>
              <a:rPr lang="en-US" sz="1400" b="1" dirty="0" smtClean="0"/>
              <a:t>IA</a:t>
            </a:r>
          </a:p>
          <a:p>
            <a:r>
              <a:rPr lang="en-US" sz="1400" b="1" dirty="0" smtClean="0"/>
              <a:t>MD</a:t>
            </a:r>
            <a:endParaRPr lang="en-US" sz="1400" b="1" dirty="0"/>
          </a:p>
          <a:p>
            <a:r>
              <a:rPr lang="en-US" sz="1400" b="1" dirty="0"/>
              <a:t>MN</a:t>
            </a:r>
          </a:p>
          <a:p>
            <a:r>
              <a:rPr lang="en-US" sz="1400" b="1" dirty="0"/>
              <a:t>MO</a:t>
            </a:r>
          </a:p>
          <a:p>
            <a:r>
              <a:rPr lang="en-US" sz="1400" b="1" dirty="0"/>
              <a:t>MT</a:t>
            </a:r>
          </a:p>
          <a:p>
            <a:r>
              <a:rPr lang="en-US" sz="1400" b="1" dirty="0"/>
              <a:t>ND</a:t>
            </a:r>
          </a:p>
          <a:p>
            <a:r>
              <a:rPr lang="en-US" sz="1400" b="1" dirty="0"/>
              <a:t>NJ</a:t>
            </a:r>
          </a:p>
          <a:p>
            <a:r>
              <a:rPr lang="en-US" sz="1400" b="1" dirty="0"/>
              <a:t>NY</a:t>
            </a:r>
          </a:p>
          <a:p>
            <a:r>
              <a:rPr lang="en-US" sz="1400" b="1" dirty="0"/>
              <a:t>SD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79804" y="3237265"/>
            <a:ext cx="459357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b="1" dirty="0"/>
              <a:t>AK</a:t>
            </a:r>
          </a:p>
          <a:p>
            <a:r>
              <a:rPr lang="it-IT" sz="1400" b="1" dirty="0"/>
              <a:t>AZ</a:t>
            </a:r>
          </a:p>
          <a:p>
            <a:r>
              <a:rPr lang="it-IT" sz="1400" b="1" dirty="0"/>
              <a:t>ME</a:t>
            </a:r>
          </a:p>
          <a:p>
            <a:r>
              <a:rPr lang="it-IT" sz="1400" b="1" dirty="0"/>
              <a:t>MI</a:t>
            </a:r>
          </a:p>
          <a:p>
            <a:r>
              <a:rPr lang="it-IT" sz="1400" b="1" dirty="0"/>
              <a:t>NC</a:t>
            </a:r>
          </a:p>
          <a:p>
            <a:r>
              <a:rPr lang="it-IT" sz="1400" b="1" dirty="0"/>
              <a:t>NE</a:t>
            </a:r>
          </a:p>
          <a:p>
            <a:r>
              <a:rPr lang="it-IT" sz="1400" b="1" dirty="0"/>
              <a:t>NH</a:t>
            </a:r>
          </a:p>
          <a:p>
            <a:r>
              <a:rPr lang="it-IT" sz="1400" b="1" dirty="0"/>
              <a:t>PA</a:t>
            </a:r>
          </a:p>
          <a:p>
            <a:r>
              <a:rPr lang="it-IT" sz="1400" b="1" dirty="0"/>
              <a:t>RI</a:t>
            </a:r>
          </a:p>
          <a:p>
            <a:r>
              <a:rPr lang="it-IT" sz="1400" b="1" dirty="0"/>
              <a:t>SC</a:t>
            </a:r>
          </a:p>
          <a:p>
            <a:r>
              <a:rPr lang="it-IT" sz="1400" b="1" dirty="0"/>
              <a:t>VA</a:t>
            </a:r>
          </a:p>
          <a:p>
            <a:r>
              <a:rPr lang="it-IT" sz="1400" b="1" dirty="0"/>
              <a:t>WA</a:t>
            </a:r>
          </a:p>
          <a:p>
            <a:r>
              <a:rPr lang="it-IT" sz="1400" b="1" dirty="0"/>
              <a:t>WI</a:t>
            </a:r>
            <a:endParaRPr lang="en-US" sz="1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831132" y="3237264"/>
            <a:ext cx="461986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1400" b="1" dirty="0"/>
              <a:t>CA</a:t>
            </a:r>
          </a:p>
          <a:p>
            <a:r>
              <a:rPr lang="nb-NO" sz="1400" b="1" dirty="0"/>
              <a:t>CT</a:t>
            </a:r>
          </a:p>
          <a:p>
            <a:r>
              <a:rPr lang="nb-NO" sz="1400" b="1" dirty="0"/>
              <a:t>FL</a:t>
            </a:r>
          </a:p>
          <a:p>
            <a:r>
              <a:rPr lang="nb-NO" sz="1400" b="1" dirty="0"/>
              <a:t>GA</a:t>
            </a:r>
          </a:p>
          <a:p>
            <a:r>
              <a:rPr lang="nb-NO" sz="1400" b="1" dirty="0"/>
              <a:t>IN</a:t>
            </a:r>
          </a:p>
          <a:p>
            <a:r>
              <a:rPr lang="nb-NO" sz="1400" b="1" dirty="0"/>
              <a:t>KS</a:t>
            </a:r>
          </a:p>
          <a:p>
            <a:r>
              <a:rPr lang="nb-NO" sz="1400" b="1" dirty="0"/>
              <a:t>MA</a:t>
            </a:r>
          </a:p>
          <a:p>
            <a:r>
              <a:rPr lang="nb-NO" sz="1400" b="1" dirty="0"/>
              <a:t>OH</a:t>
            </a:r>
          </a:p>
          <a:p>
            <a:r>
              <a:rPr lang="nb-NO" sz="1400" b="1" dirty="0"/>
              <a:t>OR</a:t>
            </a:r>
          </a:p>
          <a:p>
            <a:r>
              <a:rPr lang="nb-NO" sz="1400" b="1" dirty="0"/>
              <a:t>PR</a:t>
            </a:r>
          </a:p>
          <a:p>
            <a:r>
              <a:rPr lang="nb-NO" sz="1400" b="1" dirty="0"/>
              <a:t>UT</a:t>
            </a:r>
          </a:p>
          <a:p>
            <a:r>
              <a:rPr lang="nb-NO" sz="1400" b="1" dirty="0"/>
              <a:t>VT</a:t>
            </a:r>
          </a:p>
          <a:p>
            <a:r>
              <a:rPr lang="nb-NO" sz="1400" b="1" dirty="0"/>
              <a:t>WY</a:t>
            </a: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358982" y="3883596"/>
            <a:ext cx="463588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AL</a:t>
            </a:r>
          </a:p>
          <a:p>
            <a:r>
              <a:rPr lang="en-US" sz="1400" b="1" dirty="0"/>
              <a:t>AR</a:t>
            </a:r>
          </a:p>
          <a:p>
            <a:r>
              <a:rPr lang="en-US" sz="1400" b="1" dirty="0"/>
              <a:t>ID</a:t>
            </a:r>
          </a:p>
          <a:p>
            <a:r>
              <a:rPr lang="en-US" sz="1400" b="1" dirty="0"/>
              <a:t>IL</a:t>
            </a:r>
          </a:p>
          <a:p>
            <a:r>
              <a:rPr lang="en-US" sz="1400" b="1" dirty="0"/>
              <a:t>KY</a:t>
            </a:r>
          </a:p>
          <a:p>
            <a:r>
              <a:rPr lang="en-US" sz="1400" b="1" dirty="0"/>
              <a:t>LA</a:t>
            </a:r>
          </a:p>
          <a:p>
            <a:r>
              <a:rPr lang="en-US" sz="1400" b="1" dirty="0" smtClean="0"/>
              <a:t>MS</a:t>
            </a:r>
          </a:p>
          <a:p>
            <a:r>
              <a:rPr lang="en-US" sz="1400" b="1" dirty="0" smtClean="0"/>
              <a:t>NM</a:t>
            </a:r>
          </a:p>
          <a:p>
            <a:r>
              <a:rPr lang="en-US" sz="1400" b="1" dirty="0" smtClean="0"/>
              <a:t>NV</a:t>
            </a:r>
          </a:p>
          <a:p>
            <a:r>
              <a:rPr lang="en-US" sz="1400" b="1" dirty="0" smtClean="0"/>
              <a:t>OK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006704" y="3439342"/>
            <a:ext cx="6735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36.8%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7755425" y="3883596"/>
            <a:ext cx="46198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TN</a:t>
            </a:r>
            <a:endParaRPr lang="en-US" sz="1400" b="1" dirty="0"/>
          </a:p>
          <a:p>
            <a:r>
              <a:rPr lang="en-US" sz="1400" b="1" dirty="0"/>
              <a:t>TX</a:t>
            </a:r>
          </a:p>
          <a:p>
            <a:r>
              <a:rPr lang="en-US" sz="1400" b="1" dirty="0"/>
              <a:t>WV</a:t>
            </a:r>
          </a:p>
          <a:p>
            <a:endParaRPr lang="en-US" sz="1400" b="1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" y="107157"/>
            <a:ext cx="1974850" cy="139635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694820" y="6453386"/>
            <a:ext cx="14398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www.healthmr.com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1424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99796371"/>
              </p:ext>
            </p:extLst>
          </p:nvPr>
        </p:nvGraphicFramePr>
        <p:xfrm>
          <a:off x="1938694" y="1204858"/>
          <a:ext cx="8297506" cy="5551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808721" y="3138545"/>
            <a:ext cx="58716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 dirty="0"/>
              <a:t>DC</a:t>
            </a:r>
          </a:p>
          <a:p>
            <a:r>
              <a:rPr lang="sv-SE" sz="1400" b="1" dirty="0"/>
              <a:t>DE</a:t>
            </a:r>
          </a:p>
          <a:p>
            <a:r>
              <a:rPr lang="sv-SE" sz="1400" b="1" dirty="0"/>
              <a:t>HI</a:t>
            </a:r>
          </a:p>
          <a:p>
            <a:r>
              <a:rPr lang="sv-SE" sz="1400" b="1" dirty="0"/>
              <a:t>IA</a:t>
            </a:r>
          </a:p>
          <a:p>
            <a:r>
              <a:rPr lang="sv-SE" sz="1400" b="1" dirty="0"/>
              <a:t>MD</a:t>
            </a:r>
          </a:p>
          <a:p>
            <a:r>
              <a:rPr lang="sv-SE" sz="1400" b="1" dirty="0"/>
              <a:t>MO</a:t>
            </a:r>
          </a:p>
          <a:p>
            <a:r>
              <a:rPr lang="sv-SE" sz="1400" b="1" dirty="0"/>
              <a:t>MT</a:t>
            </a:r>
          </a:p>
          <a:p>
            <a:r>
              <a:rPr lang="sv-SE" sz="1400" b="1" dirty="0"/>
              <a:t>ND</a:t>
            </a:r>
          </a:p>
          <a:p>
            <a:r>
              <a:rPr lang="sv-SE" sz="1400" b="1" dirty="0"/>
              <a:t>NH</a:t>
            </a:r>
          </a:p>
          <a:p>
            <a:r>
              <a:rPr lang="sv-SE" sz="1400" b="1" dirty="0"/>
              <a:t>NJ</a:t>
            </a:r>
          </a:p>
          <a:p>
            <a:r>
              <a:rPr lang="sv-SE" sz="1400" b="1" dirty="0"/>
              <a:t>NY</a:t>
            </a:r>
          </a:p>
          <a:p>
            <a:r>
              <a:rPr lang="sv-SE" sz="1400" b="1" dirty="0"/>
              <a:t>PA</a:t>
            </a:r>
          </a:p>
          <a:p>
            <a:r>
              <a:rPr lang="sv-SE" sz="1400" b="1" dirty="0"/>
              <a:t>SD</a:t>
            </a:r>
            <a:endParaRPr lang="en-US" sz="1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275436" y="3127139"/>
            <a:ext cx="80197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/>
              <a:t>AK</a:t>
            </a:r>
          </a:p>
          <a:p>
            <a:r>
              <a:rPr lang="it-IT" sz="1400" b="1" dirty="0"/>
              <a:t>AZ</a:t>
            </a:r>
          </a:p>
          <a:p>
            <a:r>
              <a:rPr lang="it-IT" sz="1400" b="1" dirty="0"/>
              <a:t>CO</a:t>
            </a:r>
          </a:p>
          <a:p>
            <a:r>
              <a:rPr lang="it-IT" sz="1400" b="1" dirty="0"/>
              <a:t>CT</a:t>
            </a:r>
          </a:p>
          <a:p>
            <a:r>
              <a:rPr lang="it-IT" sz="1400" b="1" dirty="0"/>
              <a:t>MA</a:t>
            </a:r>
          </a:p>
          <a:p>
            <a:r>
              <a:rPr lang="it-IT" sz="1400" b="1" dirty="0"/>
              <a:t>ME</a:t>
            </a:r>
          </a:p>
          <a:p>
            <a:r>
              <a:rPr lang="it-IT" sz="1400" b="1" dirty="0"/>
              <a:t>MN</a:t>
            </a:r>
          </a:p>
          <a:p>
            <a:r>
              <a:rPr lang="it-IT" sz="1400" b="1" dirty="0"/>
              <a:t>NC</a:t>
            </a:r>
          </a:p>
          <a:p>
            <a:r>
              <a:rPr lang="it-IT" sz="1400" b="1" dirty="0"/>
              <a:t>NE</a:t>
            </a:r>
          </a:p>
          <a:p>
            <a:r>
              <a:rPr lang="it-IT" sz="1400" b="1" dirty="0"/>
              <a:t>RI</a:t>
            </a:r>
          </a:p>
          <a:p>
            <a:r>
              <a:rPr lang="it-IT" sz="1400" b="1" dirty="0"/>
              <a:t>SC</a:t>
            </a:r>
          </a:p>
          <a:p>
            <a:r>
              <a:rPr lang="it-IT" sz="1400" b="1" dirty="0" smtClean="0"/>
              <a:t>VA</a:t>
            </a:r>
          </a:p>
          <a:p>
            <a:r>
              <a:rPr lang="it-IT" sz="1400" b="1" dirty="0" smtClean="0"/>
              <a:t>WI</a:t>
            </a:r>
            <a:endParaRPr lang="en-US" sz="1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809034" y="3642818"/>
            <a:ext cx="459357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/>
              <a:t>AR</a:t>
            </a:r>
          </a:p>
          <a:p>
            <a:r>
              <a:rPr lang="sv-SE" sz="1400" b="1" dirty="0"/>
              <a:t>GA</a:t>
            </a:r>
          </a:p>
          <a:p>
            <a:r>
              <a:rPr lang="sv-SE" sz="1400" b="1" dirty="0"/>
              <a:t>IN</a:t>
            </a:r>
          </a:p>
          <a:p>
            <a:r>
              <a:rPr lang="sv-SE" sz="1400" b="1" dirty="0"/>
              <a:t>KS</a:t>
            </a:r>
          </a:p>
          <a:p>
            <a:r>
              <a:rPr lang="sv-SE" sz="1400" b="1" dirty="0"/>
              <a:t>KY</a:t>
            </a:r>
          </a:p>
          <a:p>
            <a:r>
              <a:rPr lang="sv-SE" sz="1400" b="1" dirty="0"/>
              <a:t>MI</a:t>
            </a:r>
          </a:p>
          <a:p>
            <a:r>
              <a:rPr lang="sv-SE" sz="1400" b="1" dirty="0"/>
              <a:t>OH</a:t>
            </a:r>
          </a:p>
          <a:p>
            <a:r>
              <a:rPr lang="sv-SE" sz="1400" b="1" dirty="0"/>
              <a:t>OR</a:t>
            </a:r>
          </a:p>
          <a:p>
            <a:r>
              <a:rPr lang="sv-SE" sz="1400" b="1" dirty="0"/>
              <a:t>UT</a:t>
            </a:r>
          </a:p>
          <a:p>
            <a:r>
              <a:rPr lang="sv-SE" sz="1400" b="1" dirty="0"/>
              <a:t>VT</a:t>
            </a:r>
          </a:p>
          <a:p>
            <a:r>
              <a:rPr lang="sv-SE" sz="1400" b="1" dirty="0" smtClean="0"/>
              <a:t>WA</a:t>
            </a:r>
            <a:endParaRPr lang="sv-SE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230664" y="3654605"/>
            <a:ext cx="46198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1400" b="1" dirty="0"/>
              <a:t>WV</a:t>
            </a:r>
          </a:p>
          <a:p>
            <a:r>
              <a:rPr lang="sv-SE" sz="1400" b="1" dirty="0"/>
              <a:t>WY</a:t>
            </a:r>
            <a:endParaRPr lang="en-US" sz="1400" b="1" dirty="0"/>
          </a:p>
          <a:p>
            <a:endParaRPr lang="en-US" sz="1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422000" y="4204357"/>
            <a:ext cx="46358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AL</a:t>
            </a:r>
          </a:p>
          <a:p>
            <a:r>
              <a:rPr lang="en-US" sz="1400" b="1" dirty="0"/>
              <a:t>CA</a:t>
            </a:r>
          </a:p>
          <a:p>
            <a:r>
              <a:rPr lang="en-US" sz="1400" b="1" dirty="0"/>
              <a:t>FL</a:t>
            </a:r>
          </a:p>
          <a:p>
            <a:r>
              <a:rPr lang="en-US" sz="1400" b="1" dirty="0"/>
              <a:t>ID</a:t>
            </a:r>
          </a:p>
          <a:p>
            <a:r>
              <a:rPr lang="en-US" sz="1400" b="1" dirty="0"/>
              <a:t>IL</a:t>
            </a:r>
          </a:p>
          <a:p>
            <a:r>
              <a:rPr lang="en-US" sz="1400" b="1" dirty="0"/>
              <a:t>LA</a:t>
            </a:r>
          </a:p>
          <a:p>
            <a:r>
              <a:rPr lang="en-US" sz="1400" b="1" dirty="0"/>
              <a:t>MS</a:t>
            </a:r>
          </a:p>
          <a:p>
            <a:r>
              <a:rPr lang="en-US" sz="1400" b="1" dirty="0" smtClean="0"/>
              <a:t>NM</a:t>
            </a:r>
            <a:endParaRPr lang="en-US" sz="1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810834" y="4204357"/>
            <a:ext cx="42992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NV</a:t>
            </a:r>
          </a:p>
          <a:p>
            <a:r>
              <a:rPr lang="en-US" sz="1400" b="1" dirty="0"/>
              <a:t>OK</a:t>
            </a:r>
          </a:p>
          <a:p>
            <a:r>
              <a:rPr lang="en-US" sz="1400" b="1" dirty="0"/>
              <a:t>PR</a:t>
            </a:r>
          </a:p>
          <a:p>
            <a:r>
              <a:rPr lang="en-US" sz="1400" b="1" dirty="0"/>
              <a:t>TN</a:t>
            </a:r>
          </a:p>
          <a:p>
            <a:r>
              <a:rPr lang="en-US" sz="1400" b="1" dirty="0"/>
              <a:t>TX</a:t>
            </a:r>
          </a:p>
          <a:p>
            <a:endParaRPr lang="en-US" sz="1400" b="1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" y="107157"/>
            <a:ext cx="1974850" cy="139635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9694820" y="6453386"/>
            <a:ext cx="14398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www.healthmr.com</a:t>
            </a:r>
            <a:endParaRPr lang="en-US" sz="1200" dirty="0"/>
          </a:p>
        </p:txBody>
      </p:sp>
      <p:sp>
        <p:nvSpPr>
          <p:cNvPr id="13" name="TextBox 1"/>
          <p:cNvSpPr txBox="1"/>
          <p:nvPr/>
        </p:nvSpPr>
        <p:spPr>
          <a:xfrm>
            <a:off x="4623806" y="6448963"/>
            <a:ext cx="2927282" cy="348018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>
                <a:solidFill>
                  <a:schemeClr val="tx1"/>
                </a:solidFill>
              </a:rPr>
              <a:t>Indexed to National Average</a:t>
            </a:r>
            <a:endParaRPr lang="en-US" sz="18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25379" y="3700562"/>
            <a:ext cx="769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23.9%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20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B4B4B"/>
      </a:dk2>
      <a:lt2>
        <a:srgbClr val="8ED5C1"/>
      </a:lt2>
      <a:accent1>
        <a:srgbClr val="73CBB2"/>
      </a:accent1>
      <a:accent2>
        <a:srgbClr val="AACD5B"/>
      </a:accent2>
      <a:accent3>
        <a:srgbClr val="65A9E1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epth" id="{7BEAFC2A-325C-49C4-AC08-2B765DA903F9}" vid="{47428100-C732-4B2E-A30A-5273F581A0F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114</TotalTime>
  <Words>139</Words>
  <Application>Microsoft Office PowerPoint</Application>
  <PresentationFormat>Custom</PresentationFormat>
  <Paragraphs>124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Depth</vt:lpstr>
      <vt:lpstr>HHGM CASE WEIGHTS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Cindy Cluett</dc:creator>
  <cp:lastModifiedBy>Rich</cp:lastModifiedBy>
  <cp:revision>17</cp:revision>
  <dcterms:created xsi:type="dcterms:W3CDTF">2017-01-16T20:25:37Z</dcterms:created>
  <dcterms:modified xsi:type="dcterms:W3CDTF">2018-01-16T23:16:32Z</dcterms:modified>
</cp:coreProperties>
</file>